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6" r:id="rId1"/>
  </p:sldMasterIdLst>
  <p:notesMasterIdLst>
    <p:notesMasterId r:id="rId41"/>
  </p:notesMasterIdLst>
  <p:sldIdLst>
    <p:sldId id="256" r:id="rId2"/>
    <p:sldId id="257" r:id="rId3"/>
    <p:sldId id="258" r:id="rId4"/>
    <p:sldId id="259" r:id="rId5"/>
    <p:sldId id="260" r:id="rId6"/>
    <p:sldId id="261" r:id="rId7"/>
    <p:sldId id="262" r:id="rId8"/>
    <p:sldId id="264" r:id="rId9"/>
    <p:sldId id="263" r:id="rId10"/>
    <p:sldId id="265" r:id="rId11"/>
    <p:sldId id="266" r:id="rId12"/>
    <p:sldId id="267" r:id="rId13"/>
    <p:sldId id="296" r:id="rId14"/>
    <p:sldId id="268" r:id="rId15"/>
    <p:sldId id="318" r:id="rId16"/>
    <p:sldId id="320" r:id="rId17"/>
    <p:sldId id="269" r:id="rId18"/>
    <p:sldId id="319" r:id="rId19"/>
    <p:sldId id="271" r:id="rId20"/>
    <p:sldId id="270" r:id="rId21"/>
    <p:sldId id="272" r:id="rId22"/>
    <p:sldId id="306" r:id="rId23"/>
    <p:sldId id="309" r:id="rId24"/>
    <p:sldId id="274" r:id="rId25"/>
    <p:sldId id="293" r:id="rId26"/>
    <p:sldId id="302" r:id="rId27"/>
    <p:sldId id="303" r:id="rId28"/>
    <p:sldId id="305" r:id="rId29"/>
    <p:sldId id="298" r:id="rId30"/>
    <p:sldId id="299" r:id="rId31"/>
    <p:sldId id="313" r:id="rId32"/>
    <p:sldId id="310" r:id="rId33"/>
    <p:sldId id="312" r:id="rId34"/>
    <p:sldId id="314" r:id="rId35"/>
    <p:sldId id="315" r:id="rId36"/>
    <p:sldId id="316" r:id="rId37"/>
    <p:sldId id="321" r:id="rId38"/>
    <p:sldId id="322" r:id="rId39"/>
    <p:sldId id="317"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06E5"/>
    <a:srgbClr val="EF74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65"/>
    <p:restoredTop sz="95673"/>
  </p:normalViewPr>
  <p:slideViewPr>
    <p:cSldViewPr snapToGrid="0" snapToObjects="1">
      <p:cViewPr>
        <p:scale>
          <a:sx n="103" d="100"/>
          <a:sy n="103" d="100"/>
        </p:scale>
        <p:origin x="352" y="280"/>
      </p:cViewPr>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16B2CF-F7ED-0E47-BA08-526CBC3B5FEE}" type="datetimeFigureOut">
              <a:rPr lang="en-US" smtClean="0"/>
              <a:t>2/13/25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DE9BB9-FE67-4540-BCA6-ED88F3CF9680}" type="slidenum">
              <a:rPr lang="en-US" smtClean="0"/>
              <a:t>‹#›</a:t>
            </a:fld>
            <a:endParaRPr lang="en-US"/>
          </a:p>
        </p:txBody>
      </p:sp>
    </p:spTree>
    <p:extLst>
      <p:ext uri="{BB962C8B-B14F-4D97-AF65-F5344CB8AC3E}">
        <p14:creationId xmlns:p14="http://schemas.microsoft.com/office/powerpoint/2010/main" val="3084527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DE9BB9-FE67-4540-BCA6-ED88F3CF9680}" type="slidenum">
              <a:rPr lang="en-US" smtClean="0"/>
              <a:t>1</a:t>
            </a:fld>
            <a:endParaRPr lang="en-US"/>
          </a:p>
        </p:txBody>
      </p:sp>
    </p:spTree>
    <p:extLst>
      <p:ext uri="{BB962C8B-B14F-4D97-AF65-F5344CB8AC3E}">
        <p14:creationId xmlns:p14="http://schemas.microsoft.com/office/powerpoint/2010/main" val="1328363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2 sets – vertices and edges</a:t>
            </a:r>
          </a:p>
          <a:p>
            <a:pPr marL="171450" indent="-171450">
              <a:buFont typeface="Arial" panose="020B0604020202020204" pitchFamily="34" charset="0"/>
              <a:buChar char="•"/>
            </a:pPr>
            <a:r>
              <a:rPr lang="en-US" dirty="0"/>
              <a:t>Graphs represent a lot of different things – Ex, Biological networks, social networks, maps, and Citations.</a:t>
            </a:r>
          </a:p>
          <a:p>
            <a:pPr marL="171450" indent="-171450">
              <a:buFont typeface="Arial" panose="020B0604020202020204" pitchFamily="34" charset="0"/>
              <a:buChar char="•"/>
            </a:pPr>
            <a:r>
              <a:rPr lang="en-US" dirty="0"/>
              <a:t>Can be stories (They do not need to be real).</a:t>
            </a:r>
          </a:p>
        </p:txBody>
      </p:sp>
      <p:sp>
        <p:nvSpPr>
          <p:cNvPr id="4" name="Slide Number Placeholder 3"/>
          <p:cNvSpPr>
            <a:spLocks noGrp="1"/>
          </p:cNvSpPr>
          <p:nvPr>
            <p:ph type="sldNum" sz="quarter" idx="5"/>
          </p:nvPr>
        </p:nvSpPr>
        <p:spPr/>
        <p:txBody>
          <a:bodyPr/>
          <a:lstStyle/>
          <a:p>
            <a:fld id="{C6DE9BB9-FE67-4540-BCA6-ED88F3CF9680}" type="slidenum">
              <a:rPr lang="en-US" smtClean="0"/>
              <a:t>2</a:t>
            </a:fld>
            <a:endParaRPr lang="en-US"/>
          </a:p>
        </p:txBody>
      </p:sp>
    </p:spTree>
    <p:extLst>
      <p:ext uri="{BB962C8B-B14F-4D97-AF65-F5344CB8AC3E}">
        <p14:creationId xmlns:p14="http://schemas.microsoft.com/office/powerpoint/2010/main" val="1796578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It can be used anywhere which has relations.</a:t>
            </a:r>
          </a:p>
        </p:txBody>
      </p:sp>
      <p:sp>
        <p:nvSpPr>
          <p:cNvPr id="4" name="Slide Number Placeholder 3"/>
          <p:cNvSpPr>
            <a:spLocks noGrp="1"/>
          </p:cNvSpPr>
          <p:nvPr>
            <p:ph type="sldNum" sz="quarter" idx="5"/>
          </p:nvPr>
        </p:nvSpPr>
        <p:spPr/>
        <p:txBody>
          <a:bodyPr/>
          <a:lstStyle/>
          <a:p>
            <a:fld id="{C6DE9BB9-FE67-4540-BCA6-ED88F3CF9680}" type="slidenum">
              <a:rPr lang="en-US" smtClean="0"/>
              <a:t>3</a:t>
            </a:fld>
            <a:endParaRPr lang="en-US"/>
          </a:p>
        </p:txBody>
      </p:sp>
    </p:spTree>
    <p:extLst>
      <p:ext uri="{BB962C8B-B14F-4D97-AF65-F5344CB8AC3E}">
        <p14:creationId xmlns:p14="http://schemas.microsoft.com/office/powerpoint/2010/main" val="1491201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6DE9BB9-FE67-4540-BCA6-ED88F3CF9680}" type="slidenum">
              <a:rPr lang="en-US" smtClean="0"/>
              <a:t>4</a:t>
            </a:fld>
            <a:endParaRPr lang="en-US"/>
          </a:p>
        </p:txBody>
      </p:sp>
    </p:spTree>
    <p:extLst>
      <p:ext uri="{BB962C8B-B14F-4D97-AF65-F5344CB8AC3E}">
        <p14:creationId xmlns:p14="http://schemas.microsoft.com/office/powerpoint/2010/main" val="1141501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DE9BB9-FE67-4540-BCA6-ED88F3CF9680}" type="slidenum">
              <a:rPr lang="en-US" smtClean="0"/>
              <a:t>5</a:t>
            </a:fld>
            <a:endParaRPr lang="en-US"/>
          </a:p>
        </p:txBody>
      </p:sp>
    </p:spTree>
    <p:extLst>
      <p:ext uri="{BB962C8B-B14F-4D97-AF65-F5344CB8AC3E}">
        <p14:creationId xmlns:p14="http://schemas.microsoft.com/office/powerpoint/2010/main" val="1161814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E1400771-E1BB-5341-BC75-A62DEE074023}" type="slidenum">
              <a:rPr lang="en-US" sz="1200"/>
              <a:pPr/>
              <a:t>28</a:t>
            </a:fld>
            <a:endParaRPr lang="en-US" sz="1200"/>
          </a:p>
        </p:txBody>
      </p:sp>
      <p:sp>
        <p:nvSpPr>
          <p:cNvPr id="4198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1987"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a typeface="ＭＳ Ｐゴシック" charset="0"/>
              <a:cs typeface="ＭＳ Ｐゴシック"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not all</a:t>
            </a:r>
          </a:p>
        </p:txBody>
      </p:sp>
      <p:sp>
        <p:nvSpPr>
          <p:cNvPr id="4" name="Slide Number Placeholder 3"/>
          <p:cNvSpPr>
            <a:spLocks noGrp="1"/>
          </p:cNvSpPr>
          <p:nvPr>
            <p:ph type="sldNum" sz="quarter" idx="10"/>
          </p:nvPr>
        </p:nvSpPr>
        <p:spPr/>
        <p:txBody>
          <a:bodyPr/>
          <a:lstStyle/>
          <a:p>
            <a:fld id="{F3180401-9247-EE47-BDC3-DA0B2AB57CAA}" type="slidenum">
              <a:rPr lang="en-US" smtClean="0"/>
              <a:t>29</a:t>
            </a:fld>
            <a:endParaRPr lang="en-US"/>
          </a:p>
        </p:txBody>
      </p:sp>
    </p:spTree>
    <p:extLst>
      <p:ext uri="{BB962C8B-B14F-4D97-AF65-F5344CB8AC3E}">
        <p14:creationId xmlns:p14="http://schemas.microsoft.com/office/powerpoint/2010/main" val="3645542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A6426641-6AB5-D34B-B9E7-F6FA18E4E0CB}" type="datetimeFigureOut">
              <a:rPr lang="en-US" smtClean="0"/>
              <a:t>2/13/25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55222B-577A-4344-8674-DAFF458B581C}"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418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426641-6AB5-D34B-B9E7-F6FA18E4E0CB}" type="datetimeFigureOut">
              <a:rPr lang="en-US" smtClean="0"/>
              <a:t>2/13/25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55222B-577A-4344-8674-DAFF458B581C}" type="slidenum">
              <a:rPr lang="en-US" smtClean="0"/>
              <a:t>‹#›</a:t>
            </a:fld>
            <a:endParaRPr lang="en-US"/>
          </a:p>
        </p:txBody>
      </p:sp>
    </p:spTree>
    <p:extLst>
      <p:ext uri="{BB962C8B-B14F-4D97-AF65-F5344CB8AC3E}">
        <p14:creationId xmlns:p14="http://schemas.microsoft.com/office/powerpoint/2010/main" val="2634409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426641-6AB5-D34B-B9E7-F6FA18E4E0CB}" type="datetimeFigureOut">
              <a:rPr lang="en-US" smtClean="0"/>
              <a:t>2/13/25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55222B-577A-4344-8674-DAFF458B581C}"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4505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426641-6AB5-D34B-B9E7-F6FA18E4E0CB}" type="datetimeFigureOut">
              <a:rPr lang="en-US" smtClean="0"/>
              <a:t>2/13/25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55222B-577A-4344-8674-DAFF458B581C}" type="slidenum">
              <a:rPr lang="en-US" smtClean="0"/>
              <a:t>‹#›</a:t>
            </a:fld>
            <a:endParaRPr lang="en-US"/>
          </a:p>
        </p:txBody>
      </p:sp>
    </p:spTree>
    <p:extLst>
      <p:ext uri="{BB962C8B-B14F-4D97-AF65-F5344CB8AC3E}">
        <p14:creationId xmlns:p14="http://schemas.microsoft.com/office/powerpoint/2010/main" val="3233056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426641-6AB5-D34B-B9E7-F6FA18E4E0CB}" type="datetimeFigureOut">
              <a:rPr lang="en-US" smtClean="0"/>
              <a:t>2/13/25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55222B-577A-4344-8674-DAFF458B581C}"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9572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6426641-6AB5-D34B-B9E7-F6FA18E4E0CB}" type="datetimeFigureOut">
              <a:rPr lang="en-US" smtClean="0"/>
              <a:t>2/13/25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55222B-577A-4344-8674-DAFF458B581C}" type="slidenum">
              <a:rPr lang="en-US" smtClean="0"/>
              <a:t>‹#›</a:t>
            </a:fld>
            <a:endParaRPr lang="en-US"/>
          </a:p>
        </p:txBody>
      </p:sp>
    </p:spTree>
    <p:extLst>
      <p:ext uri="{BB962C8B-B14F-4D97-AF65-F5344CB8AC3E}">
        <p14:creationId xmlns:p14="http://schemas.microsoft.com/office/powerpoint/2010/main" val="984350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6426641-6AB5-D34B-B9E7-F6FA18E4E0CB}" type="datetimeFigureOut">
              <a:rPr lang="en-US" smtClean="0"/>
              <a:t>2/13/25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55222B-577A-4344-8674-DAFF458B581C}" type="slidenum">
              <a:rPr lang="en-US" smtClean="0"/>
              <a:t>‹#›</a:t>
            </a:fld>
            <a:endParaRPr lang="en-US"/>
          </a:p>
        </p:txBody>
      </p:sp>
    </p:spTree>
    <p:extLst>
      <p:ext uri="{BB962C8B-B14F-4D97-AF65-F5344CB8AC3E}">
        <p14:creationId xmlns:p14="http://schemas.microsoft.com/office/powerpoint/2010/main" val="28754359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6426641-6AB5-D34B-B9E7-F6FA18E4E0CB}" type="datetimeFigureOut">
              <a:rPr lang="en-US" smtClean="0"/>
              <a:t>2/13/25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55222B-577A-4344-8674-DAFF458B581C}" type="slidenum">
              <a:rPr lang="en-US" smtClean="0"/>
              <a:t>‹#›</a:t>
            </a:fld>
            <a:endParaRPr lang="en-US"/>
          </a:p>
        </p:txBody>
      </p:sp>
    </p:spTree>
    <p:extLst>
      <p:ext uri="{BB962C8B-B14F-4D97-AF65-F5344CB8AC3E}">
        <p14:creationId xmlns:p14="http://schemas.microsoft.com/office/powerpoint/2010/main" val="2165804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426641-6AB5-D34B-B9E7-F6FA18E4E0CB}" type="datetimeFigureOut">
              <a:rPr lang="en-US" smtClean="0"/>
              <a:t>2/13/25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55222B-577A-4344-8674-DAFF458B581C}" type="slidenum">
              <a:rPr lang="en-US" smtClean="0"/>
              <a:t>‹#›</a:t>
            </a:fld>
            <a:endParaRPr lang="en-US"/>
          </a:p>
        </p:txBody>
      </p:sp>
    </p:spTree>
    <p:extLst>
      <p:ext uri="{BB962C8B-B14F-4D97-AF65-F5344CB8AC3E}">
        <p14:creationId xmlns:p14="http://schemas.microsoft.com/office/powerpoint/2010/main" val="206847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6426641-6AB5-D34B-B9E7-F6FA18E4E0CB}" type="datetimeFigureOut">
              <a:rPr lang="en-US" smtClean="0"/>
              <a:t>2/13/25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55222B-577A-4344-8674-DAFF458B581C}" type="slidenum">
              <a:rPr lang="en-US" smtClean="0"/>
              <a:t>‹#›</a:t>
            </a:fld>
            <a:endParaRPr lang="en-US"/>
          </a:p>
        </p:txBody>
      </p:sp>
    </p:spTree>
    <p:extLst>
      <p:ext uri="{BB962C8B-B14F-4D97-AF65-F5344CB8AC3E}">
        <p14:creationId xmlns:p14="http://schemas.microsoft.com/office/powerpoint/2010/main" val="1314844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6426641-6AB5-D34B-B9E7-F6FA18E4E0CB}" type="datetimeFigureOut">
              <a:rPr lang="en-US" smtClean="0"/>
              <a:t>2/13/25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55222B-577A-4344-8674-DAFF458B581C}"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167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A6426641-6AB5-D34B-B9E7-F6FA18E4E0CB}" type="datetimeFigureOut">
              <a:rPr lang="en-US" smtClean="0"/>
              <a:t>2/13/25</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555222B-577A-4344-8674-DAFF458B581C}"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6857516"/>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hyperlink" Target="https://www.ijcai.org/proceedings/2021/0626.pdf"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www.top500.org/lists/top500/2021/11/"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hyperlink" Target="http://networkrepository.com/" TargetMode="External"/><Relationship Id="rId7" Type="http://schemas.openxmlformats.org/officeDocument/2006/relationships/hyperlink" Target="http://vlado.fmf.uni-lj.si/pub/networks/data/esna/default.ht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nap.stanford.edu/" TargetMode="External"/><Relationship Id="rId5" Type="http://schemas.openxmlformats.org/officeDocument/2006/relationships/hyperlink" Target="https://icon.colorado.edu/%23!/" TargetMode="External"/><Relationship Id="rId4" Type="http://schemas.openxmlformats.org/officeDocument/2006/relationships/hyperlink" Target="https://sparse.tamu.edu/"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igraph.org/redirect.html" TargetMode="External"/><Relationship Id="rId3" Type="http://schemas.openxmlformats.org/officeDocument/2006/relationships/hyperlink" Target="https://cytoscape.org/" TargetMode="External"/><Relationship Id="rId7" Type="http://schemas.openxmlformats.org/officeDocument/2006/relationships/hyperlink" Target="https://www.smrfoundation.org/nodexl/" TargetMode="External"/><Relationship Id="rId2" Type="http://schemas.openxmlformats.org/officeDocument/2006/relationships/hyperlink" Target="https://github.com/NetworkX/NetworkX" TargetMode="External"/><Relationship Id="rId1" Type="http://schemas.openxmlformats.org/officeDocument/2006/relationships/slideLayout" Target="../slideLayouts/slideLayout2.xml"/><Relationship Id="rId6" Type="http://schemas.openxmlformats.org/officeDocument/2006/relationships/hyperlink" Target="https://www.boost.org/doc/libs/1_66_0/libs/graph/doc/index.html" TargetMode="External"/><Relationship Id="rId5" Type="http://schemas.openxmlformats.org/officeDocument/2006/relationships/hyperlink" Target="http://jung.sourceforge.net/" TargetMode="External"/><Relationship Id="rId4" Type="http://schemas.openxmlformats.org/officeDocument/2006/relationships/hyperlink" Target="https://gephi.org/"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en.wikipedia.org/wiki/K%C3%B6nigsberg" TargetMode="External"/><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hyperlink" Target="http://en.wikipedia.org/wiki/Pregolya"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pypi.org/project/smallworld/"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https://i0.wp.com/techieme.in/wp-content/uploads/cubes.png"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pypi.org/project/smallworld/" TargetMode="Externa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A3678-85DE-5744-9FE6-B0A0877A7F8D}"/>
              </a:ext>
            </a:extLst>
          </p:cNvPr>
          <p:cNvSpPr>
            <a:spLocks noGrp="1"/>
          </p:cNvSpPr>
          <p:nvPr>
            <p:ph type="ctrTitle"/>
          </p:nvPr>
        </p:nvSpPr>
        <p:spPr/>
        <p:txBody>
          <a:bodyPr/>
          <a:lstStyle/>
          <a:p>
            <a:r>
              <a:rPr lang="en-US" dirty="0"/>
              <a:t>Introduction</a:t>
            </a:r>
          </a:p>
        </p:txBody>
      </p:sp>
    </p:spTree>
    <p:extLst>
      <p:ext uri="{BB962C8B-B14F-4D97-AF65-F5344CB8AC3E}">
        <p14:creationId xmlns:p14="http://schemas.microsoft.com/office/powerpoint/2010/main" val="1845308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18488B-C9B0-4C46-8B7A-ABD9474F5D91}"/>
              </a:ext>
            </a:extLst>
          </p:cNvPr>
          <p:cNvSpPr>
            <a:spLocks noGrp="1"/>
          </p:cNvSpPr>
          <p:nvPr>
            <p:ph type="title"/>
          </p:nvPr>
        </p:nvSpPr>
        <p:spPr/>
        <p:txBody>
          <a:bodyPr/>
          <a:lstStyle/>
          <a:p>
            <a:r>
              <a:rPr lang="en-US" dirty="0"/>
              <a:t>Directed GRAPHS</a:t>
            </a:r>
          </a:p>
        </p:txBody>
      </p:sp>
      <p:sp>
        <p:nvSpPr>
          <p:cNvPr id="6" name="Content Placeholder 5">
            <a:extLst>
              <a:ext uri="{FF2B5EF4-FFF2-40B4-BE49-F238E27FC236}">
                <a16:creationId xmlns:a16="http://schemas.microsoft.com/office/drawing/2014/main" id="{792F906B-5492-824C-B7E5-15091E11281A}"/>
              </a:ext>
            </a:extLst>
          </p:cNvPr>
          <p:cNvSpPr>
            <a:spLocks noGrp="1"/>
          </p:cNvSpPr>
          <p:nvPr>
            <p:ph sz="half" idx="2"/>
          </p:nvPr>
        </p:nvSpPr>
        <p:spPr>
          <a:xfrm>
            <a:off x="4207585" y="1809303"/>
            <a:ext cx="7859406" cy="4872038"/>
          </a:xfrm>
        </p:spPr>
        <p:txBody>
          <a:bodyPr>
            <a:normAutofit fontScale="92500" lnSpcReduction="20000"/>
          </a:bodyPr>
          <a:lstStyle/>
          <a:p>
            <a:r>
              <a:rPr lang="en-US" sz="2100" dirty="0"/>
              <a:t>In a </a:t>
            </a:r>
            <a:r>
              <a:rPr lang="en-US" sz="2100" dirty="0">
                <a:solidFill>
                  <a:srgbClr val="7030A0"/>
                </a:solidFill>
              </a:rPr>
              <a:t>directed graph</a:t>
            </a:r>
            <a:r>
              <a:rPr lang="en-US" sz="2100" dirty="0"/>
              <a:t> an edge from vertex u to v, does not imply that there will be an edge from v to u.</a:t>
            </a:r>
          </a:p>
          <a:p>
            <a:r>
              <a:rPr lang="en-US" sz="2100" dirty="0">
                <a:solidFill>
                  <a:srgbClr val="7030A0"/>
                </a:solidFill>
              </a:rPr>
              <a:t>In-degree</a:t>
            </a:r>
            <a:r>
              <a:rPr lang="en-US" sz="2100" dirty="0"/>
              <a:t> of a vertex is the number of edges pointing to it. A vertex that has only indegree is </a:t>
            </a:r>
            <a:r>
              <a:rPr lang="en-US" sz="2100" dirty="0">
                <a:solidFill>
                  <a:srgbClr val="7030A0"/>
                </a:solidFill>
              </a:rPr>
              <a:t>a sink</a:t>
            </a:r>
          </a:p>
          <a:p>
            <a:pPr lvl="1"/>
            <a:r>
              <a:rPr lang="en-US" sz="2100" dirty="0"/>
              <a:t>In-degree of C is 2</a:t>
            </a:r>
          </a:p>
          <a:p>
            <a:pPr lvl="1"/>
            <a:r>
              <a:rPr lang="en-US" sz="2100" dirty="0"/>
              <a:t>A is a sink</a:t>
            </a:r>
          </a:p>
          <a:p>
            <a:r>
              <a:rPr lang="en-US" sz="2100" dirty="0"/>
              <a:t>Out-degree of a vertex vertex is the number of edges pointing away from it. A vertex that has only out-degree is </a:t>
            </a:r>
            <a:r>
              <a:rPr lang="en-US" sz="2100" dirty="0">
                <a:solidFill>
                  <a:srgbClr val="7030A0"/>
                </a:solidFill>
              </a:rPr>
              <a:t>a source</a:t>
            </a:r>
          </a:p>
          <a:p>
            <a:pPr lvl="1"/>
            <a:r>
              <a:rPr lang="en-US" sz="2100" dirty="0"/>
              <a:t>Out-degree of C is 1</a:t>
            </a:r>
          </a:p>
          <a:p>
            <a:pPr lvl="1"/>
            <a:r>
              <a:rPr lang="en-US" sz="2100" dirty="0"/>
              <a:t>B is a source</a:t>
            </a:r>
          </a:p>
          <a:p>
            <a:r>
              <a:rPr lang="en-US" sz="2100" dirty="0">
                <a:cs typeface="Comic Sans MS"/>
              </a:rPr>
              <a:t>A directed graph  is </a:t>
            </a:r>
            <a:r>
              <a:rPr lang="en-US" sz="2100" dirty="0">
                <a:solidFill>
                  <a:srgbClr val="7030A0"/>
                </a:solidFill>
                <a:cs typeface="Comic Sans MS"/>
              </a:rPr>
              <a:t>strongly connected </a:t>
            </a:r>
            <a:r>
              <a:rPr lang="en-US" sz="2100" dirty="0">
                <a:cs typeface="Comic Sans MS"/>
              </a:rPr>
              <a:t>if there is a path from every vertex to every other vertex while maintaining the direction of the edges</a:t>
            </a:r>
          </a:p>
          <a:p>
            <a:pPr lvl="1"/>
            <a:r>
              <a:rPr lang="en-US" sz="2100" dirty="0">
                <a:cs typeface="Comic Sans MS"/>
              </a:rPr>
              <a:t>The subgraph induced by vertices C,E,F is strongly connected</a:t>
            </a:r>
          </a:p>
          <a:p>
            <a:r>
              <a:rPr lang="en-US" sz="2100" dirty="0">
                <a:cs typeface="Comic Sans MS"/>
              </a:rPr>
              <a:t>A directed graph  is </a:t>
            </a:r>
            <a:r>
              <a:rPr lang="en-US" sz="2100" dirty="0">
                <a:solidFill>
                  <a:srgbClr val="7030A0"/>
                </a:solidFill>
                <a:cs typeface="Comic Sans MS"/>
              </a:rPr>
              <a:t>weakly connected </a:t>
            </a:r>
            <a:r>
              <a:rPr lang="en-US" sz="2100" dirty="0">
                <a:cs typeface="Comic Sans MS"/>
              </a:rPr>
              <a:t>if there is a path from every vertex to every other vertex while ignoring the direction of the edges</a:t>
            </a:r>
          </a:p>
          <a:p>
            <a:pPr lvl="1"/>
            <a:r>
              <a:rPr lang="en-US" sz="2100" dirty="0">
                <a:cs typeface="Comic Sans MS"/>
              </a:rPr>
              <a:t>The given graph is weakly connected</a:t>
            </a:r>
          </a:p>
          <a:p>
            <a:endParaRPr lang="en-US" dirty="0"/>
          </a:p>
          <a:p>
            <a:endParaRPr lang="en-US" dirty="0"/>
          </a:p>
        </p:txBody>
      </p:sp>
      <p:grpSp>
        <p:nvGrpSpPr>
          <p:cNvPr id="7" name="Group 6">
            <a:extLst>
              <a:ext uri="{FF2B5EF4-FFF2-40B4-BE49-F238E27FC236}">
                <a16:creationId xmlns:a16="http://schemas.microsoft.com/office/drawing/2014/main" id="{E9F3D69D-1C55-7045-951E-767542285C38}"/>
              </a:ext>
            </a:extLst>
          </p:cNvPr>
          <p:cNvGrpSpPr/>
          <p:nvPr/>
        </p:nvGrpSpPr>
        <p:grpSpPr>
          <a:xfrm>
            <a:off x="760711" y="2313431"/>
            <a:ext cx="3224627" cy="2747487"/>
            <a:chOff x="1336034" y="486251"/>
            <a:chExt cx="4337988" cy="3192242"/>
          </a:xfrm>
        </p:grpSpPr>
        <p:cxnSp>
          <p:nvCxnSpPr>
            <p:cNvPr id="8" name="Straight Connector 7">
              <a:extLst>
                <a:ext uri="{FF2B5EF4-FFF2-40B4-BE49-F238E27FC236}">
                  <a16:creationId xmlns:a16="http://schemas.microsoft.com/office/drawing/2014/main" id="{2B054A15-BFF8-7C4E-9C0B-E3E4C38B1533}"/>
                </a:ext>
              </a:extLst>
            </p:cNvPr>
            <p:cNvCxnSpPr/>
            <p:nvPr/>
          </p:nvCxnSpPr>
          <p:spPr>
            <a:xfrm flipV="1">
              <a:off x="1632931" y="874261"/>
              <a:ext cx="956666" cy="890756"/>
            </a:xfrm>
            <a:prstGeom prst="line">
              <a:avLst/>
            </a:prstGeom>
            <a:ln w="57150" cmpd="sng">
              <a:solidFill>
                <a:srgbClr val="FD1CE8"/>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 name="Oval 8">
              <a:extLst>
                <a:ext uri="{FF2B5EF4-FFF2-40B4-BE49-F238E27FC236}">
                  <a16:creationId xmlns:a16="http://schemas.microsoft.com/office/drawing/2014/main" id="{29C66378-DC21-F246-BDC7-D1F2482F316F}"/>
                </a:ext>
              </a:extLst>
            </p:cNvPr>
            <p:cNvSpPr/>
            <p:nvPr/>
          </p:nvSpPr>
          <p:spPr>
            <a:xfrm>
              <a:off x="3579252" y="1550576"/>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90"/>
                  </a:solidFill>
                  <a:latin typeface="Comic Sans MS Bold"/>
                  <a:cs typeface="Comic Sans MS Bold"/>
                </a:rPr>
                <a:t>C</a:t>
              </a:r>
            </a:p>
          </p:txBody>
        </p:sp>
        <p:sp>
          <p:nvSpPr>
            <p:cNvPr id="10" name="Oval 9">
              <a:extLst>
                <a:ext uri="{FF2B5EF4-FFF2-40B4-BE49-F238E27FC236}">
                  <a16:creationId xmlns:a16="http://schemas.microsoft.com/office/drawing/2014/main" id="{1495814C-F1B1-DB4F-9E02-18A762A32514}"/>
                </a:ext>
              </a:extLst>
            </p:cNvPr>
            <p:cNvSpPr/>
            <p:nvPr/>
          </p:nvSpPr>
          <p:spPr>
            <a:xfrm>
              <a:off x="1336034" y="1501089"/>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90"/>
                  </a:solidFill>
                  <a:latin typeface="Comic Sans MS Bold"/>
                  <a:cs typeface="Comic Sans MS Bold"/>
                </a:rPr>
                <a:t>B</a:t>
              </a:r>
            </a:p>
          </p:txBody>
        </p:sp>
        <p:sp>
          <p:nvSpPr>
            <p:cNvPr id="11" name="Oval 10">
              <a:extLst>
                <a:ext uri="{FF2B5EF4-FFF2-40B4-BE49-F238E27FC236}">
                  <a16:creationId xmlns:a16="http://schemas.microsoft.com/office/drawing/2014/main" id="{DB9E11F0-126F-E64E-8D3A-11D8DAC873D8}"/>
                </a:ext>
              </a:extLst>
            </p:cNvPr>
            <p:cNvSpPr/>
            <p:nvPr/>
          </p:nvSpPr>
          <p:spPr>
            <a:xfrm>
              <a:off x="1336034" y="3134143"/>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90"/>
                  </a:solidFill>
                  <a:latin typeface="Comic Sans MS Bold"/>
                  <a:cs typeface="Comic Sans MS Bold"/>
                </a:rPr>
                <a:t>D</a:t>
              </a:r>
            </a:p>
          </p:txBody>
        </p:sp>
        <p:sp>
          <p:nvSpPr>
            <p:cNvPr id="12" name="Oval 11">
              <a:extLst>
                <a:ext uri="{FF2B5EF4-FFF2-40B4-BE49-F238E27FC236}">
                  <a16:creationId xmlns:a16="http://schemas.microsoft.com/office/drawing/2014/main" id="{6E7EF066-F68F-4243-89EE-F492656AD9CD}"/>
                </a:ext>
              </a:extLst>
            </p:cNvPr>
            <p:cNvSpPr/>
            <p:nvPr/>
          </p:nvSpPr>
          <p:spPr>
            <a:xfrm>
              <a:off x="3599700" y="3150638"/>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90"/>
                  </a:solidFill>
                  <a:latin typeface="Comic Sans MS Bold"/>
                  <a:cs typeface="Comic Sans MS Bold"/>
                </a:rPr>
                <a:t>E</a:t>
              </a:r>
            </a:p>
          </p:txBody>
        </p:sp>
        <p:sp>
          <p:nvSpPr>
            <p:cNvPr id="13" name="Oval 12">
              <a:extLst>
                <a:ext uri="{FF2B5EF4-FFF2-40B4-BE49-F238E27FC236}">
                  <a16:creationId xmlns:a16="http://schemas.microsoft.com/office/drawing/2014/main" id="{BEF4B168-D707-7C4B-8811-19474E574F61}"/>
                </a:ext>
              </a:extLst>
            </p:cNvPr>
            <p:cNvSpPr/>
            <p:nvPr/>
          </p:nvSpPr>
          <p:spPr>
            <a:xfrm>
              <a:off x="5080229" y="2280318"/>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90"/>
                  </a:solidFill>
                  <a:latin typeface="Comic Sans MS Bold"/>
                  <a:cs typeface="Comic Sans MS Bold"/>
                </a:rPr>
                <a:t>F</a:t>
              </a:r>
            </a:p>
          </p:txBody>
        </p:sp>
        <p:sp>
          <p:nvSpPr>
            <p:cNvPr id="14" name="Oval 13">
              <a:extLst>
                <a:ext uri="{FF2B5EF4-FFF2-40B4-BE49-F238E27FC236}">
                  <a16:creationId xmlns:a16="http://schemas.microsoft.com/office/drawing/2014/main" id="{3D554B1A-5DB0-CF46-A9A5-F0F49F029352}"/>
                </a:ext>
              </a:extLst>
            </p:cNvPr>
            <p:cNvSpPr/>
            <p:nvPr/>
          </p:nvSpPr>
          <p:spPr>
            <a:xfrm>
              <a:off x="2556608" y="486251"/>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90"/>
                  </a:solidFill>
                  <a:latin typeface="Comic Sans MS Bold"/>
                  <a:cs typeface="Comic Sans MS Bold"/>
                </a:rPr>
                <a:t>A</a:t>
              </a:r>
            </a:p>
          </p:txBody>
        </p:sp>
      </p:grpSp>
      <p:cxnSp>
        <p:nvCxnSpPr>
          <p:cNvPr id="15" name="Straight Connector 14">
            <a:extLst>
              <a:ext uri="{FF2B5EF4-FFF2-40B4-BE49-F238E27FC236}">
                <a16:creationId xmlns:a16="http://schemas.microsoft.com/office/drawing/2014/main" id="{02D997C3-8E4D-0F46-A39C-70E88E4AEC42}"/>
              </a:ext>
            </a:extLst>
          </p:cNvPr>
          <p:cNvCxnSpPr>
            <a:stCxn id="10" idx="6"/>
          </p:cNvCxnSpPr>
          <p:nvPr/>
        </p:nvCxnSpPr>
        <p:spPr>
          <a:xfrm>
            <a:off x="1202105" y="3414034"/>
            <a:ext cx="1226094" cy="1"/>
          </a:xfrm>
          <a:prstGeom prst="line">
            <a:avLst/>
          </a:prstGeom>
          <a:ln w="57150" cmpd="sng">
            <a:solidFill>
              <a:srgbClr val="FD1CE8"/>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570A1C6A-75F5-5344-8C82-108353F9B8D8}"/>
              </a:ext>
            </a:extLst>
          </p:cNvPr>
          <p:cNvCxnSpPr>
            <a:stCxn id="10" idx="4"/>
          </p:cNvCxnSpPr>
          <p:nvPr/>
        </p:nvCxnSpPr>
        <p:spPr>
          <a:xfrm>
            <a:off x="981408" y="3641190"/>
            <a:ext cx="0" cy="951219"/>
          </a:xfrm>
          <a:prstGeom prst="line">
            <a:avLst/>
          </a:prstGeom>
          <a:ln w="57150" cmpd="sng">
            <a:solidFill>
              <a:srgbClr val="FD1CE8"/>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4D66C731-C222-404D-8990-E60332AA41FC}"/>
              </a:ext>
            </a:extLst>
          </p:cNvPr>
          <p:cNvCxnSpPr>
            <a:stCxn id="11" idx="6"/>
            <a:endCxn id="12" idx="2"/>
          </p:cNvCxnSpPr>
          <p:nvPr/>
        </p:nvCxnSpPr>
        <p:spPr>
          <a:xfrm>
            <a:off x="1202105" y="4819565"/>
            <a:ext cx="1241294" cy="14197"/>
          </a:xfrm>
          <a:prstGeom prst="line">
            <a:avLst/>
          </a:prstGeom>
          <a:ln w="57150" cmpd="sng">
            <a:solidFill>
              <a:srgbClr val="FD1CE8"/>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C36D292F-0FDB-6C4B-96AA-3F0379BE69B1}"/>
              </a:ext>
            </a:extLst>
          </p:cNvPr>
          <p:cNvCxnSpPr>
            <a:stCxn id="9" idx="4"/>
            <a:endCxn id="12" idx="0"/>
          </p:cNvCxnSpPr>
          <p:nvPr/>
        </p:nvCxnSpPr>
        <p:spPr>
          <a:xfrm>
            <a:off x="2648896" y="3683782"/>
            <a:ext cx="15200" cy="922824"/>
          </a:xfrm>
          <a:prstGeom prst="line">
            <a:avLst/>
          </a:prstGeom>
          <a:ln w="57150" cmpd="sng">
            <a:solidFill>
              <a:srgbClr val="FD1CE8"/>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7EAB6FFE-34C5-5640-8EE8-6D14D3C44848}"/>
              </a:ext>
            </a:extLst>
          </p:cNvPr>
          <p:cNvCxnSpPr>
            <a:stCxn id="9" idx="6"/>
            <a:endCxn id="13" idx="1"/>
          </p:cNvCxnSpPr>
          <p:nvPr/>
        </p:nvCxnSpPr>
        <p:spPr>
          <a:xfrm>
            <a:off x="2869593" y="3456626"/>
            <a:ext cx="738992" cy="467448"/>
          </a:xfrm>
          <a:prstGeom prst="line">
            <a:avLst/>
          </a:prstGeom>
          <a:ln w="57150" cmpd="sng">
            <a:solidFill>
              <a:srgbClr val="FD1CE8"/>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E43E2924-9D28-CE40-B83C-BB4D460040DA}"/>
              </a:ext>
            </a:extLst>
          </p:cNvPr>
          <p:cNvCxnSpPr>
            <a:stCxn id="12" idx="6"/>
            <a:endCxn id="13" idx="3"/>
          </p:cNvCxnSpPr>
          <p:nvPr/>
        </p:nvCxnSpPr>
        <p:spPr>
          <a:xfrm flipV="1">
            <a:off x="2884793" y="4245322"/>
            <a:ext cx="723792" cy="588440"/>
          </a:xfrm>
          <a:prstGeom prst="line">
            <a:avLst/>
          </a:prstGeom>
          <a:ln w="57150" cmpd="sng">
            <a:solidFill>
              <a:srgbClr val="FD1CE8"/>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52636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30807-EE4D-0740-844E-6ADEC344C96D}"/>
              </a:ext>
            </a:extLst>
          </p:cNvPr>
          <p:cNvSpPr>
            <a:spLocks noGrp="1"/>
          </p:cNvSpPr>
          <p:nvPr>
            <p:ph type="title"/>
          </p:nvPr>
        </p:nvSpPr>
        <p:spPr/>
        <p:txBody>
          <a:bodyPr/>
          <a:lstStyle/>
          <a:p>
            <a:r>
              <a:rPr lang="en-US" dirty="0"/>
              <a:t>Directed </a:t>
            </a:r>
            <a:r>
              <a:rPr lang="en-US" dirty="0" err="1"/>
              <a:t>AcycliC</a:t>
            </a:r>
            <a:r>
              <a:rPr lang="en-US" dirty="0"/>
              <a:t> Graphs (DAGs)</a:t>
            </a:r>
          </a:p>
        </p:txBody>
      </p:sp>
      <p:sp>
        <p:nvSpPr>
          <p:cNvPr id="4" name="Content Placeholder 3">
            <a:extLst>
              <a:ext uri="{FF2B5EF4-FFF2-40B4-BE49-F238E27FC236}">
                <a16:creationId xmlns:a16="http://schemas.microsoft.com/office/drawing/2014/main" id="{0479BFD9-41A9-AF41-A5C9-D59567E8E8F5}"/>
              </a:ext>
            </a:extLst>
          </p:cNvPr>
          <p:cNvSpPr>
            <a:spLocks noGrp="1"/>
          </p:cNvSpPr>
          <p:nvPr>
            <p:ph sz="half" idx="2"/>
          </p:nvPr>
        </p:nvSpPr>
        <p:spPr>
          <a:xfrm>
            <a:off x="5044539" y="2003024"/>
            <a:ext cx="6895354" cy="4269760"/>
          </a:xfrm>
        </p:spPr>
        <p:txBody>
          <a:bodyPr/>
          <a:lstStyle/>
          <a:p>
            <a:r>
              <a:rPr lang="en-US" sz="2000" dirty="0">
                <a:solidFill>
                  <a:srgbClr val="7030A0"/>
                </a:solidFill>
              </a:rPr>
              <a:t>Directed acyclic graphs (DAGs) </a:t>
            </a:r>
            <a:r>
              <a:rPr lang="en-US" sz="2000" dirty="0"/>
              <a:t>are directed graphs with no cycles</a:t>
            </a:r>
          </a:p>
          <a:p>
            <a:r>
              <a:rPr lang="en-US" sz="2000" dirty="0"/>
              <a:t>A </a:t>
            </a:r>
            <a:r>
              <a:rPr lang="en-US" sz="2000" dirty="0">
                <a:solidFill>
                  <a:srgbClr val="7030A0"/>
                </a:solidFill>
              </a:rPr>
              <a:t>topological ordering on a DAG </a:t>
            </a:r>
            <a:r>
              <a:rPr lang="en-US" sz="2000" dirty="0"/>
              <a:t>is a sequence of vertices, such that if there is an edge from u to v, then u appears before v in the sequence</a:t>
            </a:r>
          </a:p>
          <a:p>
            <a:pPr lvl="1"/>
            <a:r>
              <a:rPr lang="en-US" sz="2000" dirty="0"/>
              <a:t>To find topological ordering</a:t>
            </a:r>
          </a:p>
          <a:p>
            <a:pPr lvl="1"/>
            <a:r>
              <a:rPr lang="en-US" sz="2000" dirty="0"/>
              <a:t>While there exists sources</a:t>
            </a:r>
          </a:p>
          <a:p>
            <a:pPr lvl="3"/>
            <a:r>
              <a:rPr lang="en-US" sz="2000" dirty="0"/>
              <a:t>Append all sources of G in the sequence</a:t>
            </a:r>
          </a:p>
          <a:p>
            <a:pPr lvl="3"/>
            <a:r>
              <a:rPr lang="en-US" sz="2000" dirty="0"/>
              <a:t>Remove all sources of G to create new graph H</a:t>
            </a:r>
          </a:p>
          <a:p>
            <a:pPr lvl="3"/>
            <a:r>
              <a:rPr lang="en-US" sz="2000" dirty="0"/>
              <a:t>G=H</a:t>
            </a:r>
          </a:p>
          <a:p>
            <a:r>
              <a:rPr lang="en-US" sz="2000" dirty="0"/>
              <a:t>In this algorithm, we visit each vertex and edge exactly once, so the complexity is O(V+E)</a:t>
            </a:r>
          </a:p>
          <a:p>
            <a:pPr lvl="3"/>
            <a:endParaRPr lang="en-US" dirty="0"/>
          </a:p>
          <a:p>
            <a:endParaRPr lang="en-US" dirty="0"/>
          </a:p>
        </p:txBody>
      </p:sp>
      <p:grpSp>
        <p:nvGrpSpPr>
          <p:cNvPr id="5" name="Group 4">
            <a:extLst>
              <a:ext uri="{FF2B5EF4-FFF2-40B4-BE49-F238E27FC236}">
                <a16:creationId xmlns:a16="http://schemas.microsoft.com/office/drawing/2014/main" id="{C9558431-FF4B-A14C-8FF2-41A579CAA696}"/>
              </a:ext>
            </a:extLst>
          </p:cNvPr>
          <p:cNvGrpSpPr/>
          <p:nvPr/>
        </p:nvGrpSpPr>
        <p:grpSpPr>
          <a:xfrm>
            <a:off x="1160761" y="2470593"/>
            <a:ext cx="3224627" cy="2747487"/>
            <a:chOff x="1336034" y="486251"/>
            <a:chExt cx="4337988" cy="3192242"/>
          </a:xfrm>
        </p:grpSpPr>
        <p:cxnSp>
          <p:nvCxnSpPr>
            <p:cNvPr id="6" name="Straight Connector 5">
              <a:extLst>
                <a:ext uri="{FF2B5EF4-FFF2-40B4-BE49-F238E27FC236}">
                  <a16:creationId xmlns:a16="http://schemas.microsoft.com/office/drawing/2014/main" id="{BC252201-60C1-344F-A6D7-E406286642D2}"/>
                </a:ext>
              </a:extLst>
            </p:cNvPr>
            <p:cNvCxnSpPr/>
            <p:nvPr/>
          </p:nvCxnSpPr>
          <p:spPr>
            <a:xfrm flipV="1">
              <a:off x="1632931" y="874261"/>
              <a:ext cx="956666" cy="890756"/>
            </a:xfrm>
            <a:prstGeom prst="line">
              <a:avLst/>
            </a:prstGeom>
            <a:ln w="57150" cmpd="sng">
              <a:solidFill>
                <a:srgbClr val="FD1CE8"/>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7" name="Oval 6">
              <a:extLst>
                <a:ext uri="{FF2B5EF4-FFF2-40B4-BE49-F238E27FC236}">
                  <a16:creationId xmlns:a16="http://schemas.microsoft.com/office/drawing/2014/main" id="{DF4E13F4-6E36-804C-93E5-3FCDE044806E}"/>
                </a:ext>
              </a:extLst>
            </p:cNvPr>
            <p:cNvSpPr/>
            <p:nvPr/>
          </p:nvSpPr>
          <p:spPr>
            <a:xfrm>
              <a:off x="3579252" y="1550576"/>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90"/>
                  </a:solidFill>
                  <a:latin typeface="Comic Sans MS Bold"/>
                  <a:cs typeface="Comic Sans MS Bold"/>
                </a:rPr>
                <a:t>C</a:t>
              </a:r>
            </a:p>
          </p:txBody>
        </p:sp>
        <p:sp>
          <p:nvSpPr>
            <p:cNvPr id="8" name="Oval 7">
              <a:extLst>
                <a:ext uri="{FF2B5EF4-FFF2-40B4-BE49-F238E27FC236}">
                  <a16:creationId xmlns:a16="http://schemas.microsoft.com/office/drawing/2014/main" id="{C7E50B77-5C27-774D-B4C8-B4A9D9A98245}"/>
                </a:ext>
              </a:extLst>
            </p:cNvPr>
            <p:cNvSpPr/>
            <p:nvPr/>
          </p:nvSpPr>
          <p:spPr>
            <a:xfrm>
              <a:off x="1336034" y="1501089"/>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90"/>
                  </a:solidFill>
                  <a:latin typeface="Comic Sans MS Bold"/>
                  <a:cs typeface="Comic Sans MS Bold"/>
                </a:rPr>
                <a:t>B</a:t>
              </a:r>
            </a:p>
          </p:txBody>
        </p:sp>
        <p:sp>
          <p:nvSpPr>
            <p:cNvPr id="9" name="Oval 8">
              <a:extLst>
                <a:ext uri="{FF2B5EF4-FFF2-40B4-BE49-F238E27FC236}">
                  <a16:creationId xmlns:a16="http://schemas.microsoft.com/office/drawing/2014/main" id="{8850F78B-3D54-264E-AD86-939EBAB846CA}"/>
                </a:ext>
              </a:extLst>
            </p:cNvPr>
            <p:cNvSpPr/>
            <p:nvPr/>
          </p:nvSpPr>
          <p:spPr>
            <a:xfrm>
              <a:off x="1336034" y="3134143"/>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90"/>
                  </a:solidFill>
                  <a:latin typeface="Comic Sans MS Bold"/>
                  <a:cs typeface="Comic Sans MS Bold"/>
                </a:rPr>
                <a:t>D</a:t>
              </a:r>
            </a:p>
          </p:txBody>
        </p:sp>
        <p:sp>
          <p:nvSpPr>
            <p:cNvPr id="10" name="Oval 9">
              <a:extLst>
                <a:ext uri="{FF2B5EF4-FFF2-40B4-BE49-F238E27FC236}">
                  <a16:creationId xmlns:a16="http://schemas.microsoft.com/office/drawing/2014/main" id="{855DA30A-A16F-3046-97F5-AD557D7B0815}"/>
                </a:ext>
              </a:extLst>
            </p:cNvPr>
            <p:cNvSpPr/>
            <p:nvPr/>
          </p:nvSpPr>
          <p:spPr>
            <a:xfrm>
              <a:off x="3599700" y="3150638"/>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90"/>
                  </a:solidFill>
                  <a:latin typeface="Comic Sans MS Bold"/>
                  <a:cs typeface="Comic Sans MS Bold"/>
                </a:rPr>
                <a:t>E</a:t>
              </a:r>
            </a:p>
          </p:txBody>
        </p:sp>
        <p:sp>
          <p:nvSpPr>
            <p:cNvPr id="11" name="Oval 10">
              <a:extLst>
                <a:ext uri="{FF2B5EF4-FFF2-40B4-BE49-F238E27FC236}">
                  <a16:creationId xmlns:a16="http://schemas.microsoft.com/office/drawing/2014/main" id="{43BDF1A0-16B7-6742-B910-3074301BA437}"/>
                </a:ext>
              </a:extLst>
            </p:cNvPr>
            <p:cNvSpPr/>
            <p:nvPr/>
          </p:nvSpPr>
          <p:spPr>
            <a:xfrm>
              <a:off x="5080229" y="2280318"/>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90"/>
                  </a:solidFill>
                  <a:latin typeface="Comic Sans MS Bold"/>
                  <a:cs typeface="Comic Sans MS Bold"/>
                </a:rPr>
                <a:t>F</a:t>
              </a:r>
            </a:p>
          </p:txBody>
        </p:sp>
        <p:sp>
          <p:nvSpPr>
            <p:cNvPr id="12" name="Oval 11">
              <a:extLst>
                <a:ext uri="{FF2B5EF4-FFF2-40B4-BE49-F238E27FC236}">
                  <a16:creationId xmlns:a16="http://schemas.microsoft.com/office/drawing/2014/main" id="{0788687D-36B8-3841-B75D-4EEDAE7C17A8}"/>
                </a:ext>
              </a:extLst>
            </p:cNvPr>
            <p:cNvSpPr/>
            <p:nvPr/>
          </p:nvSpPr>
          <p:spPr>
            <a:xfrm>
              <a:off x="2556608" y="486251"/>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90"/>
                  </a:solidFill>
                  <a:latin typeface="Comic Sans MS Bold"/>
                  <a:cs typeface="Comic Sans MS Bold"/>
                </a:rPr>
                <a:t>A</a:t>
              </a:r>
            </a:p>
          </p:txBody>
        </p:sp>
      </p:grpSp>
      <p:cxnSp>
        <p:nvCxnSpPr>
          <p:cNvPr id="13" name="Straight Connector 12">
            <a:extLst>
              <a:ext uri="{FF2B5EF4-FFF2-40B4-BE49-F238E27FC236}">
                <a16:creationId xmlns:a16="http://schemas.microsoft.com/office/drawing/2014/main" id="{77171B8A-0DE1-E940-B68D-82C44806849C}"/>
              </a:ext>
            </a:extLst>
          </p:cNvPr>
          <p:cNvCxnSpPr>
            <a:cxnSpLocks/>
            <a:stCxn id="8" idx="6"/>
          </p:cNvCxnSpPr>
          <p:nvPr/>
        </p:nvCxnSpPr>
        <p:spPr>
          <a:xfrm>
            <a:off x="1602155" y="3571196"/>
            <a:ext cx="1226094" cy="1"/>
          </a:xfrm>
          <a:prstGeom prst="line">
            <a:avLst/>
          </a:prstGeom>
          <a:ln w="57150" cmpd="sng">
            <a:solidFill>
              <a:srgbClr val="FD1CE8"/>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C1287354-6406-104B-BE25-65C12ED94AAA}"/>
              </a:ext>
            </a:extLst>
          </p:cNvPr>
          <p:cNvCxnSpPr>
            <a:cxnSpLocks/>
            <a:stCxn id="8" idx="4"/>
          </p:cNvCxnSpPr>
          <p:nvPr/>
        </p:nvCxnSpPr>
        <p:spPr>
          <a:xfrm>
            <a:off x="1381458" y="3798352"/>
            <a:ext cx="0" cy="951219"/>
          </a:xfrm>
          <a:prstGeom prst="line">
            <a:avLst/>
          </a:prstGeom>
          <a:ln w="57150" cmpd="sng">
            <a:solidFill>
              <a:srgbClr val="FD1CE8"/>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00ECB7E1-6485-0D42-B421-2595FDF99374}"/>
              </a:ext>
            </a:extLst>
          </p:cNvPr>
          <p:cNvCxnSpPr>
            <a:cxnSpLocks/>
            <a:stCxn id="9" idx="6"/>
            <a:endCxn id="10" idx="2"/>
          </p:cNvCxnSpPr>
          <p:nvPr/>
        </p:nvCxnSpPr>
        <p:spPr>
          <a:xfrm>
            <a:off x="1602155" y="4976727"/>
            <a:ext cx="1241294" cy="14197"/>
          </a:xfrm>
          <a:prstGeom prst="line">
            <a:avLst/>
          </a:prstGeom>
          <a:ln w="57150" cmpd="sng">
            <a:solidFill>
              <a:srgbClr val="FD1CE8"/>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E1B8E96-A985-594C-B4C8-F8825BC403D9}"/>
              </a:ext>
            </a:extLst>
          </p:cNvPr>
          <p:cNvCxnSpPr>
            <a:cxnSpLocks/>
            <a:stCxn id="7" idx="4"/>
            <a:endCxn id="10" idx="0"/>
          </p:cNvCxnSpPr>
          <p:nvPr/>
        </p:nvCxnSpPr>
        <p:spPr>
          <a:xfrm>
            <a:off x="3048946" y="3840944"/>
            <a:ext cx="15200" cy="922824"/>
          </a:xfrm>
          <a:prstGeom prst="line">
            <a:avLst/>
          </a:prstGeom>
          <a:ln w="57150" cmpd="sng">
            <a:solidFill>
              <a:srgbClr val="FD1CE8"/>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DEE0FA2D-789F-AA47-917E-B70110412413}"/>
              </a:ext>
            </a:extLst>
          </p:cNvPr>
          <p:cNvCxnSpPr>
            <a:cxnSpLocks/>
            <a:stCxn id="10" idx="6"/>
            <a:endCxn id="11" idx="3"/>
          </p:cNvCxnSpPr>
          <p:nvPr/>
        </p:nvCxnSpPr>
        <p:spPr>
          <a:xfrm flipV="1">
            <a:off x="3284843" y="4402484"/>
            <a:ext cx="723792" cy="588440"/>
          </a:xfrm>
          <a:prstGeom prst="line">
            <a:avLst/>
          </a:prstGeom>
          <a:ln w="57150" cmpd="sng">
            <a:solidFill>
              <a:srgbClr val="FD1CE8"/>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8703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ECB21-201E-8049-893D-D8FFA4A36401}"/>
              </a:ext>
            </a:extLst>
          </p:cNvPr>
          <p:cNvSpPr>
            <a:spLocks noGrp="1"/>
          </p:cNvSpPr>
          <p:nvPr>
            <p:ph type="title"/>
          </p:nvPr>
        </p:nvSpPr>
        <p:spPr>
          <a:xfrm>
            <a:off x="918971" y="410857"/>
            <a:ext cx="9720072" cy="1499616"/>
          </a:xfrm>
        </p:spPr>
        <p:txBody>
          <a:bodyPr/>
          <a:lstStyle/>
          <a:p>
            <a:r>
              <a:rPr lang="en-US" dirty="0" err="1"/>
              <a:t>GiAnt</a:t>
            </a:r>
            <a:r>
              <a:rPr lang="en-US" dirty="0"/>
              <a:t> Components</a:t>
            </a:r>
          </a:p>
        </p:txBody>
      </p:sp>
      <p:sp>
        <p:nvSpPr>
          <p:cNvPr id="4" name="Content Placeholder 3">
            <a:extLst>
              <a:ext uri="{FF2B5EF4-FFF2-40B4-BE49-F238E27FC236}">
                <a16:creationId xmlns:a16="http://schemas.microsoft.com/office/drawing/2014/main" id="{A447D849-174E-C643-96ED-5C3CF01821D1}"/>
              </a:ext>
            </a:extLst>
          </p:cNvPr>
          <p:cNvSpPr>
            <a:spLocks noGrp="1"/>
          </p:cNvSpPr>
          <p:nvPr>
            <p:ph sz="half" idx="2"/>
          </p:nvPr>
        </p:nvSpPr>
        <p:spPr/>
        <p:txBody>
          <a:bodyPr>
            <a:normAutofit lnSpcReduction="10000"/>
          </a:bodyPr>
          <a:lstStyle/>
          <a:p>
            <a:r>
              <a:rPr lang="en-US" dirty="0">
                <a:cs typeface="Comic Sans MS"/>
              </a:rPr>
              <a:t>In real world </a:t>
            </a:r>
            <a:r>
              <a:rPr lang="en-US" dirty="0">
                <a:solidFill>
                  <a:srgbClr val="7030A0"/>
                </a:solidFill>
                <a:cs typeface="Comic Sans MS"/>
              </a:rPr>
              <a:t>undirected</a:t>
            </a:r>
            <a:r>
              <a:rPr lang="en-US" dirty="0">
                <a:cs typeface="Comic Sans MS"/>
              </a:rPr>
              <a:t> networks, there generally exists one giant connected component and  several smaller components.</a:t>
            </a:r>
          </a:p>
          <a:p>
            <a:r>
              <a:rPr lang="en-US" dirty="0">
                <a:cs typeface="Comic Sans MS"/>
              </a:rPr>
              <a:t>The giant component  is usually more than 90% of the vertices</a:t>
            </a:r>
          </a:p>
          <a:p>
            <a:r>
              <a:rPr lang="en-US" dirty="0">
                <a:cs typeface="Comic Sans MS"/>
              </a:rPr>
              <a:t>In </a:t>
            </a:r>
            <a:r>
              <a:rPr lang="en-US" dirty="0">
                <a:solidFill>
                  <a:srgbClr val="7030A0"/>
                </a:solidFill>
                <a:cs typeface="Comic Sans MS"/>
              </a:rPr>
              <a:t>directed graphs</a:t>
            </a:r>
            <a:r>
              <a:rPr lang="en-US" dirty="0">
                <a:solidFill>
                  <a:srgbClr val="008000"/>
                </a:solidFill>
                <a:cs typeface="Comic Sans MS"/>
              </a:rPr>
              <a:t> </a:t>
            </a:r>
            <a:r>
              <a:rPr lang="en-US" dirty="0">
                <a:cs typeface="Comic Sans MS"/>
              </a:rPr>
              <a:t>there is typically one large strongly connected component and many smaller components. Each strongly connected component has an in-component and out component (bow tie model)</a:t>
            </a:r>
          </a:p>
          <a:p>
            <a:endParaRPr lang="en-US" dirty="0"/>
          </a:p>
        </p:txBody>
      </p:sp>
      <p:pic>
        <p:nvPicPr>
          <p:cNvPr id="5" name="Picture 4">
            <a:extLst>
              <a:ext uri="{FF2B5EF4-FFF2-40B4-BE49-F238E27FC236}">
                <a16:creationId xmlns:a16="http://schemas.microsoft.com/office/drawing/2014/main" id="{EC0CCC2A-AE17-4C4A-95E0-4ED957052F58}"/>
              </a:ext>
            </a:extLst>
          </p:cNvPr>
          <p:cNvPicPr>
            <a:picLocks noChangeAspect="1"/>
          </p:cNvPicPr>
          <p:nvPr/>
        </p:nvPicPr>
        <p:blipFill>
          <a:blip r:embed="rId2"/>
          <a:stretch>
            <a:fillRect/>
          </a:stretch>
        </p:blipFill>
        <p:spPr>
          <a:xfrm>
            <a:off x="771972" y="2852527"/>
            <a:ext cx="3652211" cy="3686584"/>
          </a:xfrm>
          <a:prstGeom prst="rect">
            <a:avLst/>
          </a:prstGeom>
        </p:spPr>
      </p:pic>
      <p:pic>
        <p:nvPicPr>
          <p:cNvPr id="6" name="Picture 5">
            <a:extLst>
              <a:ext uri="{FF2B5EF4-FFF2-40B4-BE49-F238E27FC236}">
                <a16:creationId xmlns:a16="http://schemas.microsoft.com/office/drawing/2014/main" id="{D49844F5-149B-CB40-B6B8-4B41A7F86055}"/>
              </a:ext>
            </a:extLst>
          </p:cNvPr>
          <p:cNvPicPr>
            <a:picLocks noChangeAspect="1"/>
          </p:cNvPicPr>
          <p:nvPr/>
        </p:nvPicPr>
        <p:blipFill>
          <a:blip r:embed="rId3"/>
          <a:stretch>
            <a:fillRect/>
          </a:stretch>
        </p:blipFill>
        <p:spPr>
          <a:xfrm>
            <a:off x="653892" y="1534945"/>
            <a:ext cx="4076700" cy="1993900"/>
          </a:xfrm>
          <a:prstGeom prst="rect">
            <a:avLst/>
          </a:prstGeom>
        </p:spPr>
      </p:pic>
    </p:spTree>
    <p:extLst>
      <p:ext uri="{BB962C8B-B14F-4D97-AF65-F5344CB8AC3E}">
        <p14:creationId xmlns:p14="http://schemas.microsoft.com/office/powerpoint/2010/main" val="1945050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2441" y="795537"/>
            <a:ext cx="7024744" cy="1143000"/>
          </a:xfrm>
        </p:spPr>
        <p:txBody>
          <a:bodyPr>
            <a:normAutofit fontScale="90000"/>
          </a:bodyPr>
          <a:lstStyle/>
          <a:p>
            <a:r>
              <a:rPr lang="en-US" dirty="0">
                <a:solidFill>
                  <a:schemeClr val="tx1"/>
                </a:solidFill>
                <a:cs typeface="Comic Sans MS"/>
              </a:rPr>
              <a:t>Strongly Connected Components</a:t>
            </a:r>
          </a:p>
        </p:txBody>
      </p:sp>
      <p:grpSp>
        <p:nvGrpSpPr>
          <p:cNvPr id="70" name="Group 69"/>
          <p:cNvGrpSpPr/>
          <p:nvPr/>
        </p:nvGrpSpPr>
        <p:grpSpPr>
          <a:xfrm>
            <a:off x="2278234" y="2146353"/>
            <a:ext cx="2237846" cy="1972562"/>
            <a:chOff x="754234" y="2188698"/>
            <a:chExt cx="2237846" cy="1972562"/>
          </a:xfrm>
        </p:grpSpPr>
        <p:grpSp>
          <p:nvGrpSpPr>
            <p:cNvPr id="25" name="Group 24"/>
            <p:cNvGrpSpPr/>
            <p:nvPr/>
          </p:nvGrpSpPr>
          <p:grpSpPr>
            <a:xfrm>
              <a:off x="754234" y="2188698"/>
              <a:ext cx="2237846" cy="1972562"/>
              <a:chOff x="1424902" y="1888704"/>
              <a:chExt cx="2237846" cy="1972562"/>
            </a:xfrm>
          </p:grpSpPr>
          <p:grpSp>
            <p:nvGrpSpPr>
              <p:cNvPr id="26" name="Group 25"/>
              <p:cNvGrpSpPr/>
              <p:nvPr/>
            </p:nvGrpSpPr>
            <p:grpSpPr>
              <a:xfrm>
                <a:off x="1424902" y="1888704"/>
                <a:ext cx="2237846" cy="1972562"/>
                <a:chOff x="1336034" y="404108"/>
                <a:chExt cx="4337988" cy="3274385"/>
              </a:xfrm>
            </p:grpSpPr>
            <p:cxnSp>
              <p:nvCxnSpPr>
                <p:cNvPr id="36" name="Straight Connector 35"/>
                <p:cNvCxnSpPr>
                  <a:endCxn id="44" idx="3"/>
                </p:cNvCxnSpPr>
                <p:nvPr/>
              </p:nvCxnSpPr>
              <p:spPr>
                <a:xfrm flipV="1">
                  <a:off x="1708594" y="854659"/>
                  <a:ext cx="647217" cy="716355"/>
                </a:xfrm>
                <a:prstGeom prst="line">
                  <a:avLst/>
                </a:prstGeom>
                <a:ln w="57150" cmpd="sng">
                  <a:solidFill>
                    <a:srgbClr val="FD1CE8"/>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39" name="Oval 38"/>
                <p:cNvSpPr/>
                <p:nvPr/>
              </p:nvSpPr>
              <p:spPr>
                <a:xfrm>
                  <a:off x="3579252" y="1550576"/>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C</a:t>
                  </a:r>
                </a:p>
              </p:txBody>
            </p:sp>
            <p:sp>
              <p:nvSpPr>
                <p:cNvPr id="40" name="Oval 39"/>
                <p:cNvSpPr/>
                <p:nvPr/>
              </p:nvSpPr>
              <p:spPr>
                <a:xfrm>
                  <a:off x="1336034" y="1501090"/>
                  <a:ext cx="593793" cy="527856"/>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B</a:t>
                  </a:r>
                </a:p>
              </p:txBody>
            </p:sp>
            <p:sp>
              <p:nvSpPr>
                <p:cNvPr id="41" name="Oval 40"/>
                <p:cNvSpPr/>
                <p:nvPr/>
              </p:nvSpPr>
              <p:spPr>
                <a:xfrm>
                  <a:off x="1336034" y="3134143"/>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D</a:t>
                  </a:r>
                </a:p>
              </p:txBody>
            </p:sp>
            <p:sp>
              <p:nvSpPr>
                <p:cNvPr id="42" name="Oval 41"/>
                <p:cNvSpPr/>
                <p:nvPr/>
              </p:nvSpPr>
              <p:spPr>
                <a:xfrm>
                  <a:off x="3599700" y="3150638"/>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E</a:t>
                  </a:r>
                </a:p>
              </p:txBody>
            </p:sp>
            <p:sp>
              <p:nvSpPr>
                <p:cNvPr id="43" name="Oval 42"/>
                <p:cNvSpPr/>
                <p:nvPr/>
              </p:nvSpPr>
              <p:spPr>
                <a:xfrm>
                  <a:off x="5080229" y="2280318"/>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F</a:t>
                  </a:r>
                </a:p>
              </p:txBody>
            </p:sp>
            <p:sp>
              <p:nvSpPr>
                <p:cNvPr id="44" name="Oval 43"/>
                <p:cNvSpPr/>
                <p:nvPr/>
              </p:nvSpPr>
              <p:spPr>
                <a:xfrm>
                  <a:off x="2268851" y="404108"/>
                  <a:ext cx="593793" cy="527854"/>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A</a:t>
                  </a:r>
                </a:p>
              </p:txBody>
            </p:sp>
          </p:grpSp>
          <p:cxnSp>
            <p:nvCxnSpPr>
              <p:cNvPr id="27" name="Straight Connector 26"/>
              <p:cNvCxnSpPr/>
              <p:nvPr/>
            </p:nvCxnSpPr>
            <p:spPr>
              <a:xfrm>
                <a:off x="2038068" y="2206695"/>
                <a:ext cx="544047" cy="372667"/>
              </a:xfrm>
              <a:prstGeom prst="line">
                <a:avLst/>
              </a:prstGeom>
              <a:ln w="57150" cmpd="sng">
                <a:solidFill>
                  <a:srgbClr val="FD1CE8"/>
                </a:solidFill>
                <a:headEnd type="none"/>
                <a:tailEnd type="triangle"/>
              </a:ln>
            </p:spPr>
            <p:style>
              <a:lnRef idx="2">
                <a:schemeClr val="accent1"/>
              </a:lnRef>
              <a:fillRef idx="0">
                <a:schemeClr val="accent1"/>
              </a:fillRef>
              <a:effectRef idx="1">
                <a:schemeClr val="accent1"/>
              </a:effectRef>
              <a:fontRef idx="minor">
                <a:schemeClr val="tx1"/>
              </a:fontRef>
            </p:style>
          </p:cxnSp>
        </p:grpSp>
        <p:cxnSp>
          <p:nvCxnSpPr>
            <p:cNvPr id="45" name="Straight Connector 44"/>
            <p:cNvCxnSpPr>
              <a:stCxn id="41" idx="0"/>
            </p:cNvCxnSpPr>
            <p:nvPr/>
          </p:nvCxnSpPr>
          <p:spPr>
            <a:xfrm flipV="1">
              <a:off x="907395" y="2460121"/>
              <a:ext cx="402083" cy="1373211"/>
            </a:xfrm>
            <a:prstGeom prst="line">
              <a:avLst/>
            </a:prstGeom>
            <a:ln w="57150" cmpd="sng">
              <a:solidFill>
                <a:srgbClr val="FD1CE8"/>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a:endCxn id="42" idx="0"/>
            </p:cNvCxnSpPr>
            <p:nvPr/>
          </p:nvCxnSpPr>
          <p:spPr>
            <a:xfrm flipV="1">
              <a:off x="873883" y="3843268"/>
              <a:ext cx="1201274" cy="12312"/>
            </a:xfrm>
            <a:prstGeom prst="line">
              <a:avLst/>
            </a:prstGeom>
            <a:ln w="57150" cmpd="sng">
              <a:solidFill>
                <a:srgbClr val="FD1CE8"/>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998441" y="2891668"/>
              <a:ext cx="896512" cy="0"/>
            </a:xfrm>
            <a:prstGeom prst="line">
              <a:avLst/>
            </a:prstGeom>
            <a:ln w="57150" cmpd="sng">
              <a:solidFill>
                <a:srgbClr val="FD1CE8"/>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V="1">
              <a:off x="880085" y="3167536"/>
              <a:ext cx="0" cy="665796"/>
            </a:xfrm>
            <a:prstGeom prst="line">
              <a:avLst/>
            </a:prstGeom>
            <a:ln w="57150" cmpd="sng">
              <a:solidFill>
                <a:srgbClr val="FD1CE8"/>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217768" y="3132634"/>
              <a:ext cx="467991" cy="372667"/>
            </a:xfrm>
            <a:prstGeom prst="line">
              <a:avLst/>
            </a:prstGeom>
            <a:ln w="57150" cmpd="sng">
              <a:solidFill>
                <a:srgbClr val="FD1CE8"/>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a:stCxn id="39" idx="4"/>
              <a:endCxn id="42" idx="0"/>
            </p:cNvCxnSpPr>
            <p:nvPr/>
          </p:nvCxnSpPr>
          <p:spPr>
            <a:xfrm>
              <a:off x="2064608" y="3197348"/>
              <a:ext cx="10549" cy="645920"/>
            </a:xfrm>
            <a:prstGeom prst="line">
              <a:avLst/>
            </a:prstGeom>
            <a:ln w="57150" cmpd="sng">
              <a:solidFill>
                <a:srgbClr val="FD1CE8"/>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H="1">
              <a:off x="2075157" y="3505301"/>
              <a:ext cx="610602" cy="328031"/>
            </a:xfrm>
            <a:prstGeom prst="line">
              <a:avLst/>
            </a:prstGeom>
            <a:ln w="57150" cmpd="sng">
              <a:solidFill>
                <a:srgbClr val="FD1CE8"/>
              </a:solidFill>
              <a:headEnd type="none"/>
              <a:tailEnd type="triangle"/>
            </a:ln>
          </p:spPr>
          <p:style>
            <a:lnRef idx="2">
              <a:schemeClr val="accent1"/>
            </a:lnRef>
            <a:fillRef idx="0">
              <a:schemeClr val="accent1"/>
            </a:fillRef>
            <a:effectRef idx="1">
              <a:schemeClr val="accent1"/>
            </a:effectRef>
            <a:fontRef idx="minor">
              <a:schemeClr val="tx1"/>
            </a:fontRef>
          </p:style>
        </p:cxnSp>
      </p:grpSp>
      <p:sp>
        <p:nvSpPr>
          <p:cNvPr id="71" name="TextBox 70"/>
          <p:cNvSpPr txBox="1"/>
          <p:nvPr/>
        </p:nvSpPr>
        <p:spPr>
          <a:xfrm>
            <a:off x="2061002" y="4260090"/>
            <a:ext cx="6973470" cy="2308324"/>
          </a:xfrm>
          <a:prstGeom prst="rect">
            <a:avLst/>
          </a:prstGeom>
          <a:noFill/>
        </p:spPr>
        <p:txBody>
          <a:bodyPr wrap="square" rtlCol="0">
            <a:spAutoFit/>
          </a:bodyPr>
          <a:lstStyle/>
          <a:p>
            <a:r>
              <a:rPr lang="en-US" b="1" dirty="0" err="1">
                <a:solidFill>
                  <a:srgbClr val="660066"/>
                </a:solidFill>
                <a:cs typeface="Comic Sans MS"/>
              </a:rPr>
              <a:t>Tarjan’s</a:t>
            </a:r>
            <a:r>
              <a:rPr lang="en-US" b="1" dirty="0">
                <a:solidFill>
                  <a:srgbClr val="660066"/>
                </a:solidFill>
                <a:cs typeface="Comic Sans MS"/>
              </a:rPr>
              <a:t> Algorithm (1972): </a:t>
            </a:r>
            <a:r>
              <a:rPr lang="en-US" dirty="0">
                <a:solidFill>
                  <a:srgbClr val="660066"/>
                </a:solidFill>
                <a:cs typeface="Comic Sans MS"/>
              </a:rPr>
              <a:t>[paraphrased]</a:t>
            </a:r>
          </a:p>
          <a:p>
            <a:r>
              <a:rPr lang="en-US" dirty="0">
                <a:cs typeface="Comic Sans MS"/>
              </a:rPr>
              <a:t>Do DFS on the graph</a:t>
            </a:r>
          </a:p>
          <a:p>
            <a:r>
              <a:rPr lang="en-US" dirty="0">
                <a:cs typeface="Comic Sans MS"/>
              </a:rPr>
              <a:t>Assign </a:t>
            </a:r>
            <a:r>
              <a:rPr lang="en-US" dirty="0">
                <a:solidFill>
                  <a:srgbClr val="FF0000"/>
                </a:solidFill>
                <a:cs typeface="Comic Sans MS"/>
              </a:rPr>
              <a:t>index(v) </a:t>
            </a:r>
            <a:r>
              <a:rPr lang="en-US" dirty="0">
                <a:cs typeface="Comic Sans MS"/>
              </a:rPr>
              <a:t>to vertices in the order they are visited</a:t>
            </a:r>
          </a:p>
          <a:p>
            <a:r>
              <a:rPr lang="en-US" dirty="0">
                <a:cs typeface="Comic Sans MS"/>
              </a:rPr>
              <a:t>The edges used in DFS are tree edges</a:t>
            </a:r>
          </a:p>
          <a:p>
            <a:r>
              <a:rPr lang="en-US" dirty="0">
                <a:cs typeface="Comic Sans MS"/>
              </a:rPr>
              <a:t>Rest are cross edges</a:t>
            </a:r>
          </a:p>
          <a:p>
            <a:r>
              <a:rPr lang="en-US" dirty="0">
                <a:cs typeface="Comic Sans MS"/>
              </a:rPr>
              <a:t>Assign </a:t>
            </a:r>
            <a:r>
              <a:rPr lang="en-US" dirty="0">
                <a:solidFill>
                  <a:srgbClr val="660066"/>
                </a:solidFill>
                <a:cs typeface="Comic Sans MS"/>
              </a:rPr>
              <a:t>low(v) </a:t>
            </a:r>
            <a:r>
              <a:rPr lang="en-US" dirty="0">
                <a:cs typeface="Comic Sans MS"/>
              </a:rPr>
              <a:t>to lowest vertex reachable via tree edges and at most one cross edge</a:t>
            </a:r>
          </a:p>
          <a:p>
            <a:r>
              <a:rPr lang="en-US" dirty="0">
                <a:cs typeface="Comic Sans MS"/>
              </a:rPr>
              <a:t>Vertices with same low(v) are in the same SCC</a:t>
            </a:r>
          </a:p>
        </p:txBody>
      </p:sp>
      <p:grpSp>
        <p:nvGrpSpPr>
          <p:cNvPr id="75" name="Group 74"/>
          <p:cNvGrpSpPr/>
          <p:nvPr/>
        </p:nvGrpSpPr>
        <p:grpSpPr>
          <a:xfrm>
            <a:off x="6353010" y="1938538"/>
            <a:ext cx="537562" cy="366811"/>
            <a:chOff x="4829010" y="1938537"/>
            <a:chExt cx="537562" cy="366811"/>
          </a:xfrm>
        </p:grpSpPr>
        <p:sp>
          <p:nvSpPr>
            <p:cNvPr id="73" name="Oval 72"/>
            <p:cNvSpPr/>
            <p:nvPr/>
          </p:nvSpPr>
          <p:spPr>
            <a:xfrm>
              <a:off x="4829010" y="1987357"/>
              <a:ext cx="306321" cy="317991"/>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A</a:t>
              </a:r>
            </a:p>
          </p:txBody>
        </p:sp>
        <p:sp>
          <p:nvSpPr>
            <p:cNvPr id="74" name="TextBox 73"/>
            <p:cNvSpPr txBox="1"/>
            <p:nvPr/>
          </p:nvSpPr>
          <p:spPr>
            <a:xfrm>
              <a:off x="5066153" y="1938537"/>
              <a:ext cx="300419" cy="307777"/>
            </a:xfrm>
            <a:prstGeom prst="rect">
              <a:avLst/>
            </a:prstGeom>
            <a:noFill/>
          </p:spPr>
          <p:txBody>
            <a:bodyPr wrap="square" rtlCol="0">
              <a:spAutoFit/>
            </a:bodyPr>
            <a:lstStyle/>
            <a:p>
              <a:r>
                <a:rPr lang="en-US" sz="1400" b="1" dirty="0">
                  <a:solidFill>
                    <a:srgbClr val="FF0000"/>
                  </a:solidFill>
                </a:rPr>
                <a:t>1</a:t>
              </a:r>
            </a:p>
          </p:txBody>
        </p:sp>
      </p:grpSp>
      <p:cxnSp>
        <p:nvCxnSpPr>
          <p:cNvPr id="76" name="Straight Connector 75"/>
          <p:cNvCxnSpPr/>
          <p:nvPr/>
        </p:nvCxnSpPr>
        <p:spPr>
          <a:xfrm flipV="1">
            <a:off x="6060095" y="2303190"/>
            <a:ext cx="333881" cy="431548"/>
          </a:xfrm>
          <a:prstGeom prst="line">
            <a:avLst/>
          </a:prstGeom>
          <a:ln w="57150" cmpd="sng">
            <a:solidFill>
              <a:srgbClr val="FD1CE8"/>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77" name="Oval 76"/>
          <p:cNvSpPr/>
          <p:nvPr/>
        </p:nvSpPr>
        <p:spPr>
          <a:xfrm>
            <a:off x="5797694" y="2737192"/>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B</a:t>
            </a:r>
          </a:p>
        </p:txBody>
      </p:sp>
      <p:sp>
        <p:nvSpPr>
          <p:cNvPr id="78" name="TextBox 77"/>
          <p:cNvSpPr txBox="1"/>
          <p:nvPr/>
        </p:nvSpPr>
        <p:spPr>
          <a:xfrm>
            <a:off x="6066251" y="2696228"/>
            <a:ext cx="300419" cy="307777"/>
          </a:xfrm>
          <a:prstGeom prst="rect">
            <a:avLst/>
          </a:prstGeom>
          <a:noFill/>
        </p:spPr>
        <p:txBody>
          <a:bodyPr wrap="square" rtlCol="0">
            <a:spAutoFit/>
          </a:bodyPr>
          <a:lstStyle/>
          <a:p>
            <a:r>
              <a:rPr lang="en-US" sz="1400" b="1" dirty="0">
                <a:solidFill>
                  <a:srgbClr val="FF0000"/>
                </a:solidFill>
              </a:rPr>
              <a:t>2</a:t>
            </a:r>
          </a:p>
        </p:txBody>
      </p:sp>
      <p:cxnSp>
        <p:nvCxnSpPr>
          <p:cNvPr id="79" name="Straight Connector 78"/>
          <p:cNvCxnSpPr/>
          <p:nvPr/>
        </p:nvCxnSpPr>
        <p:spPr>
          <a:xfrm flipV="1">
            <a:off x="5887955" y="3090289"/>
            <a:ext cx="0" cy="665796"/>
          </a:xfrm>
          <a:prstGeom prst="line">
            <a:avLst/>
          </a:prstGeom>
          <a:ln w="57150" cmpd="sng">
            <a:solidFill>
              <a:srgbClr val="FD1CE8"/>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80" name="Oval 79"/>
          <p:cNvSpPr/>
          <p:nvPr/>
        </p:nvSpPr>
        <p:spPr>
          <a:xfrm>
            <a:off x="5753774" y="3756085"/>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D</a:t>
            </a:r>
          </a:p>
        </p:txBody>
      </p:sp>
      <p:sp>
        <p:nvSpPr>
          <p:cNvPr id="81" name="TextBox 80"/>
          <p:cNvSpPr txBox="1"/>
          <p:nvPr/>
        </p:nvSpPr>
        <p:spPr>
          <a:xfrm>
            <a:off x="5953805" y="3588977"/>
            <a:ext cx="300419" cy="307777"/>
          </a:xfrm>
          <a:prstGeom prst="rect">
            <a:avLst/>
          </a:prstGeom>
          <a:noFill/>
        </p:spPr>
        <p:txBody>
          <a:bodyPr wrap="square" rtlCol="0">
            <a:spAutoFit/>
          </a:bodyPr>
          <a:lstStyle/>
          <a:p>
            <a:r>
              <a:rPr lang="en-US" sz="1400" b="1" dirty="0">
                <a:solidFill>
                  <a:srgbClr val="FF0000"/>
                </a:solidFill>
              </a:rPr>
              <a:t>3</a:t>
            </a:r>
          </a:p>
        </p:txBody>
      </p:sp>
      <p:cxnSp>
        <p:nvCxnSpPr>
          <p:cNvPr id="82" name="Straight Connector 81"/>
          <p:cNvCxnSpPr/>
          <p:nvPr/>
        </p:nvCxnSpPr>
        <p:spPr>
          <a:xfrm flipV="1">
            <a:off x="6060094" y="3862946"/>
            <a:ext cx="1201274" cy="12312"/>
          </a:xfrm>
          <a:prstGeom prst="line">
            <a:avLst/>
          </a:prstGeom>
          <a:ln w="57150" cmpd="sng">
            <a:solidFill>
              <a:srgbClr val="FD1CE8"/>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83" name="Oval 82"/>
          <p:cNvSpPr/>
          <p:nvPr/>
        </p:nvSpPr>
        <p:spPr>
          <a:xfrm>
            <a:off x="7261369" y="3703950"/>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E</a:t>
            </a:r>
          </a:p>
        </p:txBody>
      </p:sp>
      <p:sp>
        <p:nvSpPr>
          <p:cNvPr id="84" name="TextBox 83"/>
          <p:cNvSpPr txBox="1"/>
          <p:nvPr/>
        </p:nvSpPr>
        <p:spPr>
          <a:xfrm>
            <a:off x="7532179" y="3588977"/>
            <a:ext cx="300419" cy="307777"/>
          </a:xfrm>
          <a:prstGeom prst="rect">
            <a:avLst/>
          </a:prstGeom>
          <a:noFill/>
        </p:spPr>
        <p:txBody>
          <a:bodyPr wrap="square" rtlCol="0">
            <a:spAutoFit/>
          </a:bodyPr>
          <a:lstStyle/>
          <a:p>
            <a:r>
              <a:rPr lang="en-US" sz="1400" b="1" dirty="0">
                <a:solidFill>
                  <a:srgbClr val="FF0000"/>
                </a:solidFill>
              </a:rPr>
              <a:t>4</a:t>
            </a:r>
          </a:p>
        </p:txBody>
      </p:sp>
      <p:cxnSp>
        <p:nvCxnSpPr>
          <p:cNvPr id="85" name="Straight Connector 84"/>
          <p:cNvCxnSpPr/>
          <p:nvPr/>
        </p:nvCxnSpPr>
        <p:spPr>
          <a:xfrm>
            <a:off x="7361787" y="3071685"/>
            <a:ext cx="10549" cy="645920"/>
          </a:xfrm>
          <a:prstGeom prst="line">
            <a:avLst/>
          </a:prstGeom>
          <a:ln w="57150" cmpd="sng">
            <a:solidFill>
              <a:srgbClr val="FD1CE8"/>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86" name="Oval 85"/>
          <p:cNvSpPr/>
          <p:nvPr/>
        </p:nvSpPr>
        <p:spPr>
          <a:xfrm>
            <a:off x="7208626" y="2772297"/>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C</a:t>
            </a:r>
          </a:p>
        </p:txBody>
      </p:sp>
      <p:sp>
        <p:nvSpPr>
          <p:cNvPr id="87" name="TextBox 86"/>
          <p:cNvSpPr txBox="1"/>
          <p:nvPr/>
        </p:nvSpPr>
        <p:spPr>
          <a:xfrm>
            <a:off x="7446472" y="2621815"/>
            <a:ext cx="300419" cy="307777"/>
          </a:xfrm>
          <a:prstGeom prst="rect">
            <a:avLst/>
          </a:prstGeom>
          <a:noFill/>
        </p:spPr>
        <p:txBody>
          <a:bodyPr wrap="square" rtlCol="0">
            <a:spAutoFit/>
          </a:bodyPr>
          <a:lstStyle/>
          <a:p>
            <a:r>
              <a:rPr lang="en-US" sz="1400" b="1" dirty="0">
                <a:solidFill>
                  <a:srgbClr val="FF0000"/>
                </a:solidFill>
              </a:rPr>
              <a:t>5</a:t>
            </a:r>
          </a:p>
        </p:txBody>
      </p:sp>
      <p:cxnSp>
        <p:nvCxnSpPr>
          <p:cNvPr id="88" name="Straight Connector 87"/>
          <p:cNvCxnSpPr/>
          <p:nvPr/>
        </p:nvCxnSpPr>
        <p:spPr>
          <a:xfrm>
            <a:off x="7446472" y="3071686"/>
            <a:ext cx="467991" cy="372667"/>
          </a:xfrm>
          <a:prstGeom prst="line">
            <a:avLst/>
          </a:prstGeom>
          <a:ln w="57150" cmpd="sng">
            <a:solidFill>
              <a:srgbClr val="FD1CE8"/>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89" name="Oval 88"/>
          <p:cNvSpPr/>
          <p:nvPr/>
        </p:nvSpPr>
        <p:spPr>
          <a:xfrm>
            <a:off x="7914463" y="3385958"/>
            <a:ext cx="306321" cy="317992"/>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F</a:t>
            </a:r>
          </a:p>
        </p:txBody>
      </p:sp>
      <p:sp>
        <p:nvSpPr>
          <p:cNvPr id="90" name="TextBox 89"/>
          <p:cNvSpPr txBox="1"/>
          <p:nvPr/>
        </p:nvSpPr>
        <p:spPr>
          <a:xfrm>
            <a:off x="8175846" y="3232070"/>
            <a:ext cx="300419" cy="307777"/>
          </a:xfrm>
          <a:prstGeom prst="rect">
            <a:avLst/>
          </a:prstGeom>
          <a:noFill/>
        </p:spPr>
        <p:txBody>
          <a:bodyPr wrap="square" rtlCol="0">
            <a:spAutoFit/>
          </a:bodyPr>
          <a:lstStyle/>
          <a:p>
            <a:r>
              <a:rPr lang="en-US" sz="1400" b="1" dirty="0">
                <a:solidFill>
                  <a:srgbClr val="FF0000"/>
                </a:solidFill>
              </a:rPr>
              <a:t>6</a:t>
            </a:r>
          </a:p>
        </p:txBody>
      </p:sp>
      <p:cxnSp>
        <p:nvCxnSpPr>
          <p:cNvPr id="91" name="Straight Connector 90"/>
          <p:cNvCxnSpPr>
            <a:stCxn id="81" idx="1"/>
          </p:cNvCxnSpPr>
          <p:nvPr/>
        </p:nvCxnSpPr>
        <p:spPr>
          <a:xfrm flipV="1">
            <a:off x="5953805" y="2295753"/>
            <a:ext cx="521723" cy="1447112"/>
          </a:xfrm>
          <a:prstGeom prst="line">
            <a:avLst/>
          </a:prstGeom>
          <a:ln w="57150" cmpd="sng">
            <a:solidFill>
              <a:srgbClr val="3366FF"/>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4" name="TextBox 93"/>
          <p:cNvSpPr txBox="1"/>
          <p:nvPr/>
        </p:nvSpPr>
        <p:spPr>
          <a:xfrm>
            <a:off x="6104014" y="1995414"/>
            <a:ext cx="300419" cy="307777"/>
          </a:xfrm>
          <a:prstGeom prst="rect">
            <a:avLst/>
          </a:prstGeom>
          <a:noFill/>
        </p:spPr>
        <p:txBody>
          <a:bodyPr wrap="square" rtlCol="0">
            <a:spAutoFit/>
          </a:bodyPr>
          <a:lstStyle/>
          <a:p>
            <a:r>
              <a:rPr lang="en-US" sz="1400" b="1" dirty="0">
                <a:solidFill>
                  <a:srgbClr val="660066"/>
                </a:solidFill>
              </a:rPr>
              <a:t>1</a:t>
            </a:r>
          </a:p>
        </p:txBody>
      </p:sp>
      <p:sp>
        <p:nvSpPr>
          <p:cNvPr id="95" name="TextBox 94"/>
          <p:cNvSpPr txBox="1"/>
          <p:nvPr/>
        </p:nvSpPr>
        <p:spPr>
          <a:xfrm>
            <a:off x="5562416" y="2750055"/>
            <a:ext cx="300419" cy="307777"/>
          </a:xfrm>
          <a:prstGeom prst="rect">
            <a:avLst/>
          </a:prstGeom>
          <a:noFill/>
        </p:spPr>
        <p:txBody>
          <a:bodyPr wrap="square" rtlCol="0">
            <a:spAutoFit/>
          </a:bodyPr>
          <a:lstStyle/>
          <a:p>
            <a:r>
              <a:rPr lang="en-US" sz="1400" b="1" dirty="0">
                <a:solidFill>
                  <a:srgbClr val="660066"/>
                </a:solidFill>
              </a:rPr>
              <a:t>1</a:t>
            </a:r>
          </a:p>
        </p:txBody>
      </p:sp>
      <p:sp>
        <p:nvSpPr>
          <p:cNvPr id="96" name="TextBox 95"/>
          <p:cNvSpPr txBox="1"/>
          <p:nvPr/>
        </p:nvSpPr>
        <p:spPr>
          <a:xfrm>
            <a:off x="5499593" y="3704488"/>
            <a:ext cx="300419" cy="307777"/>
          </a:xfrm>
          <a:prstGeom prst="rect">
            <a:avLst/>
          </a:prstGeom>
          <a:noFill/>
        </p:spPr>
        <p:txBody>
          <a:bodyPr wrap="square" rtlCol="0">
            <a:spAutoFit/>
          </a:bodyPr>
          <a:lstStyle/>
          <a:p>
            <a:r>
              <a:rPr lang="en-US" sz="1400" b="1" dirty="0">
                <a:solidFill>
                  <a:srgbClr val="660066"/>
                </a:solidFill>
              </a:rPr>
              <a:t>1</a:t>
            </a:r>
          </a:p>
        </p:txBody>
      </p:sp>
      <p:cxnSp>
        <p:nvCxnSpPr>
          <p:cNvPr id="97" name="Straight Connector 96"/>
          <p:cNvCxnSpPr/>
          <p:nvPr/>
        </p:nvCxnSpPr>
        <p:spPr>
          <a:xfrm flipH="1">
            <a:off x="7303860" y="3424961"/>
            <a:ext cx="610602" cy="328031"/>
          </a:xfrm>
          <a:prstGeom prst="line">
            <a:avLst/>
          </a:prstGeom>
          <a:ln w="57150" cmpd="sng">
            <a:solidFill>
              <a:srgbClr val="3366FF"/>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8" name="TextBox 97"/>
          <p:cNvSpPr txBox="1"/>
          <p:nvPr/>
        </p:nvSpPr>
        <p:spPr>
          <a:xfrm>
            <a:off x="6971133" y="2747408"/>
            <a:ext cx="300419" cy="307777"/>
          </a:xfrm>
          <a:prstGeom prst="rect">
            <a:avLst/>
          </a:prstGeom>
          <a:noFill/>
        </p:spPr>
        <p:txBody>
          <a:bodyPr wrap="square" rtlCol="0">
            <a:spAutoFit/>
          </a:bodyPr>
          <a:lstStyle/>
          <a:p>
            <a:r>
              <a:rPr lang="en-US" sz="1400" b="1" dirty="0">
                <a:solidFill>
                  <a:srgbClr val="660066"/>
                </a:solidFill>
              </a:rPr>
              <a:t>4</a:t>
            </a:r>
          </a:p>
        </p:txBody>
      </p:sp>
      <p:sp>
        <p:nvSpPr>
          <p:cNvPr id="99" name="TextBox 98"/>
          <p:cNvSpPr txBox="1"/>
          <p:nvPr/>
        </p:nvSpPr>
        <p:spPr>
          <a:xfrm>
            <a:off x="7071917" y="3505459"/>
            <a:ext cx="300419" cy="307777"/>
          </a:xfrm>
          <a:prstGeom prst="rect">
            <a:avLst/>
          </a:prstGeom>
          <a:noFill/>
        </p:spPr>
        <p:txBody>
          <a:bodyPr wrap="square" rtlCol="0">
            <a:spAutoFit/>
          </a:bodyPr>
          <a:lstStyle/>
          <a:p>
            <a:r>
              <a:rPr lang="en-US" sz="1400" b="1" dirty="0">
                <a:solidFill>
                  <a:srgbClr val="660066"/>
                </a:solidFill>
              </a:rPr>
              <a:t>4</a:t>
            </a:r>
          </a:p>
        </p:txBody>
      </p:sp>
      <p:sp>
        <p:nvSpPr>
          <p:cNvPr id="100" name="TextBox 99"/>
          <p:cNvSpPr txBox="1"/>
          <p:nvPr/>
        </p:nvSpPr>
        <p:spPr>
          <a:xfrm>
            <a:off x="8152357" y="3588977"/>
            <a:ext cx="300419" cy="307777"/>
          </a:xfrm>
          <a:prstGeom prst="rect">
            <a:avLst/>
          </a:prstGeom>
          <a:noFill/>
        </p:spPr>
        <p:txBody>
          <a:bodyPr wrap="square" rtlCol="0">
            <a:spAutoFit/>
          </a:bodyPr>
          <a:lstStyle/>
          <a:p>
            <a:r>
              <a:rPr lang="en-US" sz="1400" b="1" dirty="0">
                <a:solidFill>
                  <a:srgbClr val="660066"/>
                </a:solidFill>
              </a:rPr>
              <a:t>4</a:t>
            </a:r>
          </a:p>
        </p:txBody>
      </p:sp>
    </p:spTree>
    <p:extLst>
      <p:ext uri="{BB962C8B-B14F-4D97-AF65-F5344CB8AC3E}">
        <p14:creationId xmlns:p14="http://schemas.microsoft.com/office/powerpoint/2010/main" val="2305084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9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9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9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9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9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p:bldP spid="80" grpId="0" animBg="1"/>
      <p:bldP spid="81" grpId="0"/>
      <p:bldP spid="83" grpId="0" animBg="1"/>
      <p:bldP spid="84" grpId="0"/>
      <p:bldP spid="86" grpId="0" animBg="1"/>
      <p:bldP spid="87" grpId="0"/>
      <p:bldP spid="89" grpId="0" animBg="1"/>
      <p:bldP spid="90" grpId="0"/>
      <p:bldP spid="94" grpId="0"/>
      <p:bldP spid="95" grpId="0"/>
      <p:bldP spid="96" grpId="0"/>
      <p:bldP spid="98" grpId="0"/>
      <p:bldP spid="99" grpId="0"/>
      <p:bldP spid="10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267D5-59DA-474D-8C94-F88D99598991}"/>
              </a:ext>
            </a:extLst>
          </p:cNvPr>
          <p:cNvSpPr>
            <a:spLocks noGrp="1"/>
          </p:cNvSpPr>
          <p:nvPr>
            <p:ph type="title"/>
          </p:nvPr>
        </p:nvSpPr>
        <p:spPr/>
        <p:txBody>
          <a:bodyPr/>
          <a:lstStyle/>
          <a:p>
            <a:r>
              <a:rPr lang="en-US" dirty="0"/>
              <a:t>CLIQUEs /COMPLETE GRAPHS</a:t>
            </a:r>
          </a:p>
        </p:txBody>
      </p:sp>
      <p:sp>
        <p:nvSpPr>
          <p:cNvPr id="4" name="Content Placeholder 3">
            <a:extLst>
              <a:ext uri="{FF2B5EF4-FFF2-40B4-BE49-F238E27FC236}">
                <a16:creationId xmlns:a16="http://schemas.microsoft.com/office/drawing/2014/main" id="{1FFD12BB-C3D0-E34E-864D-DE5776D4906E}"/>
              </a:ext>
            </a:extLst>
          </p:cNvPr>
          <p:cNvSpPr>
            <a:spLocks noGrp="1"/>
          </p:cNvSpPr>
          <p:nvPr>
            <p:ph sz="half" idx="2"/>
          </p:nvPr>
        </p:nvSpPr>
        <p:spPr>
          <a:xfrm>
            <a:off x="6095999" y="1720035"/>
            <a:ext cx="5101403" cy="4723627"/>
          </a:xfrm>
        </p:spPr>
        <p:txBody>
          <a:bodyPr>
            <a:normAutofit fontScale="92500"/>
          </a:bodyPr>
          <a:lstStyle/>
          <a:p>
            <a:r>
              <a:rPr lang="en-US" sz="1900" dirty="0">
                <a:solidFill>
                  <a:srgbClr val="7030A0"/>
                </a:solidFill>
              </a:rPr>
              <a:t>A clique or a complete graph </a:t>
            </a:r>
            <a:r>
              <a:rPr lang="en-US" sz="1900" dirty="0"/>
              <a:t>is a graph where every pair of vertices have an edge between them.</a:t>
            </a:r>
          </a:p>
          <a:p>
            <a:pPr lvl="1"/>
            <a:r>
              <a:rPr lang="en-US" sz="1900" dirty="0"/>
              <a:t>A clique of n vertices is denoted as </a:t>
            </a:r>
            <a:r>
              <a:rPr lang="en-US" sz="1900" dirty="0" err="1"/>
              <a:t>Kn</a:t>
            </a:r>
            <a:endParaRPr lang="en-US" sz="1900" dirty="0"/>
          </a:p>
          <a:p>
            <a:r>
              <a:rPr lang="en-US" sz="1900" dirty="0"/>
              <a:t>A </a:t>
            </a:r>
            <a:r>
              <a:rPr lang="en-US" sz="1900" dirty="0">
                <a:solidFill>
                  <a:srgbClr val="7030A0"/>
                </a:solidFill>
              </a:rPr>
              <a:t>complement of a graph G</a:t>
            </a:r>
            <a:r>
              <a:rPr lang="en-US" sz="1900" dirty="0"/>
              <a:t> is the graph H, such that there exists an edge between vertices u and v in H, if and only if there is no edge between u and v in G. </a:t>
            </a:r>
          </a:p>
          <a:p>
            <a:pPr lvl="1"/>
            <a:r>
              <a:rPr lang="en-US" sz="1900" dirty="0"/>
              <a:t>Union of the edges of G and H forms a clique.</a:t>
            </a:r>
          </a:p>
          <a:p>
            <a:pPr lvl="1"/>
            <a:r>
              <a:rPr lang="en-US" sz="1900" dirty="0"/>
              <a:t>Blue lines graph G, pink lines graph H. Together a clique</a:t>
            </a:r>
          </a:p>
          <a:p>
            <a:r>
              <a:rPr lang="en-US" sz="1900" dirty="0"/>
              <a:t>A </a:t>
            </a:r>
            <a:r>
              <a:rPr lang="en-US" sz="1900" dirty="0">
                <a:solidFill>
                  <a:srgbClr val="7030A0"/>
                </a:solidFill>
              </a:rPr>
              <a:t>tournament </a:t>
            </a:r>
            <a:r>
              <a:rPr lang="en-US" sz="1900" dirty="0"/>
              <a:t>is a directed graph in which every pair of vertices have a directed edge.</a:t>
            </a:r>
          </a:p>
          <a:p>
            <a:pPr lvl="1"/>
            <a:r>
              <a:rPr lang="en-US" sz="1900" dirty="0"/>
              <a:t>Used in </a:t>
            </a:r>
            <a:r>
              <a:rPr lang="en-US" sz="1900" dirty="0">
                <a:solidFill>
                  <a:srgbClr val="7030A0"/>
                </a:solidFill>
              </a:rPr>
              <a:t>computational social choice </a:t>
            </a:r>
            <a:r>
              <a:rPr lang="en-US" sz="1900" dirty="0"/>
              <a:t>to determine outcome of votes</a:t>
            </a:r>
          </a:p>
          <a:p>
            <a:pPr lvl="1"/>
            <a:r>
              <a:rPr lang="en-US" sz="1900" dirty="0"/>
              <a:t>A tournament is transitive if</a:t>
            </a:r>
          </a:p>
          <a:p>
            <a:pPr marL="310896" lvl="2" indent="0">
              <a:buNone/>
            </a:pPr>
            <a:r>
              <a:rPr lang="en-US" sz="1900" dirty="0"/>
              <a:t> given a → b and b → c; implies a → c </a:t>
            </a:r>
          </a:p>
          <a:p>
            <a:pPr marL="128016" lvl="1" indent="0">
              <a:buNone/>
            </a:pPr>
            <a:endParaRPr lang="en-US" dirty="0"/>
          </a:p>
          <a:p>
            <a:pPr lvl="1"/>
            <a:endParaRPr lang="en-US" dirty="0"/>
          </a:p>
        </p:txBody>
      </p:sp>
      <p:grpSp>
        <p:nvGrpSpPr>
          <p:cNvPr id="5" name="Group 4">
            <a:extLst>
              <a:ext uri="{FF2B5EF4-FFF2-40B4-BE49-F238E27FC236}">
                <a16:creationId xmlns:a16="http://schemas.microsoft.com/office/drawing/2014/main" id="{95576B6D-6BCA-0344-8855-56536E2F0420}"/>
              </a:ext>
            </a:extLst>
          </p:cNvPr>
          <p:cNvGrpSpPr/>
          <p:nvPr/>
        </p:nvGrpSpPr>
        <p:grpSpPr>
          <a:xfrm>
            <a:off x="617836" y="2084832"/>
            <a:ext cx="2124081" cy="1874040"/>
            <a:chOff x="1336034" y="1501089"/>
            <a:chExt cx="2857459" cy="2177404"/>
          </a:xfrm>
        </p:grpSpPr>
        <p:sp>
          <p:nvSpPr>
            <p:cNvPr id="8" name="Rectangle 7">
              <a:extLst>
                <a:ext uri="{FF2B5EF4-FFF2-40B4-BE49-F238E27FC236}">
                  <a16:creationId xmlns:a16="http://schemas.microsoft.com/office/drawing/2014/main" id="{DD3978F1-C094-9440-85AC-B3DFB598533C}"/>
                </a:ext>
              </a:extLst>
            </p:cNvPr>
            <p:cNvSpPr/>
            <p:nvPr/>
          </p:nvSpPr>
          <p:spPr>
            <a:xfrm>
              <a:off x="1632931" y="1765017"/>
              <a:ext cx="2243218" cy="1633054"/>
            </a:xfrm>
            <a:prstGeom prst="rect">
              <a:avLst/>
            </a:prstGeom>
            <a:noFill/>
            <a:ln w="57150" cmpd="sng">
              <a:solidFill>
                <a:srgbClr val="FD1CE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C93DF50-669B-844B-B3A2-750E24192C24}"/>
                </a:ext>
              </a:extLst>
            </p:cNvPr>
            <p:cNvSpPr/>
            <p:nvPr/>
          </p:nvSpPr>
          <p:spPr>
            <a:xfrm>
              <a:off x="3579252" y="1550576"/>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90"/>
                  </a:solidFill>
                  <a:latin typeface="Comic Sans MS Bold"/>
                  <a:cs typeface="Comic Sans MS Bold"/>
                </a:rPr>
                <a:t>C</a:t>
              </a:r>
            </a:p>
          </p:txBody>
        </p:sp>
        <p:sp>
          <p:nvSpPr>
            <p:cNvPr id="10" name="Oval 9">
              <a:extLst>
                <a:ext uri="{FF2B5EF4-FFF2-40B4-BE49-F238E27FC236}">
                  <a16:creationId xmlns:a16="http://schemas.microsoft.com/office/drawing/2014/main" id="{8AAA0FCB-AAB9-F34B-9F72-841103341959}"/>
                </a:ext>
              </a:extLst>
            </p:cNvPr>
            <p:cNvSpPr/>
            <p:nvPr/>
          </p:nvSpPr>
          <p:spPr>
            <a:xfrm>
              <a:off x="1336034" y="1501089"/>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90"/>
                  </a:solidFill>
                  <a:latin typeface="Comic Sans MS Bold"/>
                  <a:cs typeface="Comic Sans MS Bold"/>
                </a:rPr>
                <a:t>B</a:t>
              </a:r>
            </a:p>
          </p:txBody>
        </p:sp>
        <p:sp>
          <p:nvSpPr>
            <p:cNvPr id="11" name="Oval 10">
              <a:extLst>
                <a:ext uri="{FF2B5EF4-FFF2-40B4-BE49-F238E27FC236}">
                  <a16:creationId xmlns:a16="http://schemas.microsoft.com/office/drawing/2014/main" id="{D99D0F0B-16A8-7F4D-B56D-CDFACCFE1B4D}"/>
                </a:ext>
              </a:extLst>
            </p:cNvPr>
            <p:cNvSpPr/>
            <p:nvPr/>
          </p:nvSpPr>
          <p:spPr>
            <a:xfrm>
              <a:off x="1336034" y="3134143"/>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90"/>
                  </a:solidFill>
                  <a:latin typeface="Comic Sans MS Bold"/>
                  <a:cs typeface="Comic Sans MS Bold"/>
                </a:rPr>
                <a:t>D</a:t>
              </a:r>
            </a:p>
          </p:txBody>
        </p:sp>
        <p:sp>
          <p:nvSpPr>
            <p:cNvPr id="12" name="Oval 11">
              <a:extLst>
                <a:ext uri="{FF2B5EF4-FFF2-40B4-BE49-F238E27FC236}">
                  <a16:creationId xmlns:a16="http://schemas.microsoft.com/office/drawing/2014/main" id="{5C5634A7-725F-C544-B496-7443F7CAD656}"/>
                </a:ext>
              </a:extLst>
            </p:cNvPr>
            <p:cNvSpPr/>
            <p:nvPr/>
          </p:nvSpPr>
          <p:spPr>
            <a:xfrm>
              <a:off x="3599700" y="3150638"/>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90"/>
                  </a:solidFill>
                  <a:latin typeface="Comic Sans MS Bold"/>
                  <a:cs typeface="Comic Sans MS Bold"/>
                </a:rPr>
                <a:t>A</a:t>
              </a:r>
            </a:p>
          </p:txBody>
        </p:sp>
      </p:grpSp>
      <p:cxnSp>
        <p:nvCxnSpPr>
          <p:cNvPr id="16" name="Straight Connector 15">
            <a:extLst>
              <a:ext uri="{FF2B5EF4-FFF2-40B4-BE49-F238E27FC236}">
                <a16:creationId xmlns:a16="http://schemas.microsoft.com/office/drawing/2014/main" id="{7233C2B2-E284-944D-84F9-87A3AD3CEA26}"/>
              </a:ext>
            </a:extLst>
          </p:cNvPr>
          <p:cNvCxnSpPr>
            <a:cxnSpLocks/>
            <a:stCxn id="10" idx="5"/>
            <a:endCxn id="12" idx="1"/>
          </p:cNvCxnSpPr>
          <p:nvPr/>
        </p:nvCxnSpPr>
        <p:spPr>
          <a:xfrm>
            <a:off x="994589" y="2472612"/>
            <a:ext cx="1370575" cy="1098480"/>
          </a:xfrm>
          <a:prstGeom prst="line">
            <a:avLst/>
          </a:prstGeom>
          <a:ln w="38100">
            <a:solidFill>
              <a:srgbClr val="F306E5"/>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26CB985-2762-BF45-94AF-5889C62947E8}"/>
              </a:ext>
            </a:extLst>
          </p:cNvPr>
          <p:cNvCxnSpPr>
            <a:cxnSpLocks/>
            <a:stCxn id="9" idx="3"/>
            <a:endCxn id="11" idx="7"/>
          </p:cNvCxnSpPr>
          <p:nvPr/>
        </p:nvCxnSpPr>
        <p:spPr>
          <a:xfrm flipH="1">
            <a:off x="994589" y="2515204"/>
            <a:ext cx="1355375" cy="1041691"/>
          </a:xfrm>
          <a:prstGeom prst="line">
            <a:avLst/>
          </a:prstGeom>
          <a:ln w="38100">
            <a:solidFill>
              <a:srgbClr val="F306E5"/>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C23771B8-504E-3746-ACEB-81C862F94DE5}"/>
              </a:ext>
            </a:extLst>
          </p:cNvPr>
          <p:cNvGrpSpPr/>
          <p:nvPr/>
        </p:nvGrpSpPr>
        <p:grpSpPr>
          <a:xfrm>
            <a:off x="3655898" y="2127424"/>
            <a:ext cx="2124081" cy="1874040"/>
            <a:chOff x="1336034" y="1501089"/>
            <a:chExt cx="2857459" cy="2177404"/>
          </a:xfrm>
        </p:grpSpPr>
        <p:sp>
          <p:nvSpPr>
            <p:cNvPr id="23" name="Oval 22">
              <a:extLst>
                <a:ext uri="{FF2B5EF4-FFF2-40B4-BE49-F238E27FC236}">
                  <a16:creationId xmlns:a16="http://schemas.microsoft.com/office/drawing/2014/main" id="{955BADEA-387F-2B4F-AB58-47D08C925B7B}"/>
                </a:ext>
              </a:extLst>
            </p:cNvPr>
            <p:cNvSpPr/>
            <p:nvPr/>
          </p:nvSpPr>
          <p:spPr>
            <a:xfrm>
              <a:off x="3579252" y="1550576"/>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90"/>
                  </a:solidFill>
                  <a:latin typeface="Comic Sans MS Bold"/>
                  <a:cs typeface="Comic Sans MS Bold"/>
                </a:rPr>
                <a:t>C</a:t>
              </a:r>
            </a:p>
          </p:txBody>
        </p:sp>
        <p:sp>
          <p:nvSpPr>
            <p:cNvPr id="24" name="Oval 23">
              <a:extLst>
                <a:ext uri="{FF2B5EF4-FFF2-40B4-BE49-F238E27FC236}">
                  <a16:creationId xmlns:a16="http://schemas.microsoft.com/office/drawing/2014/main" id="{E8B28AA4-1A24-0540-9C54-E657C226FE3A}"/>
                </a:ext>
              </a:extLst>
            </p:cNvPr>
            <p:cNvSpPr/>
            <p:nvPr/>
          </p:nvSpPr>
          <p:spPr>
            <a:xfrm>
              <a:off x="1336034" y="1501089"/>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90"/>
                  </a:solidFill>
                  <a:latin typeface="Comic Sans MS Bold"/>
                  <a:cs typeface="Comic Sans MS Bold"/>
                </a:rPr>
                <a:t>B</a:t>
              </a:r>
            </a:p>
          </p:txBody>
        </p:sp>
        <p:sp>
          <p:nvSpPr>
            <p:cNvPr id="25" name="Oval 24">
              <a:extLst>
                <a:ext uri="{FF2B5EF4-FFF2-40B4-BE49-F238E27FC236}">
                  <a16:creationId xmlns:a16="http://schemas.microsoft.com/office/drawing/2014/main" id="{886AF95F-6004-2F43-9692-3A572F9BAE47}"/>
                </a:ext>
              </a:extLst>
            </p:cNvPr>
            <p:cNvSpPr/>
            <p:nvPr/>
          </p:nvSpPr>
          <p:spPr>
            <a:xfrm>
              <a:off x="1336034" y="3134143"/>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90"/>
                  </a:solidFill>
                  <a:latin typeface="Comic Sans MS Bold"/>
                  <a:cs typeface="Comic Sans MS Bold"/>
                </a:rPr>
                <a:t>D</a:t>
              </a:r>
            </a:p>
          </p:txBody>
        </p:sp>
        <p:sp>
          <p:nvSpPr>
            <p:cNvPr id="26" name="Oval 25">
              <a:extLst>
                <a:ext uri="{FF2B5EF4-FFF2-40B4-BE49-F238E27FC236}">
                  <a16:creationId xmlns:a16="http://schemas.microsoft.com/office/drawing/2014/main" id="{8765691C-0B6B-E649-89A9-9086CCB21E78}"/>
                </a:ext>
              </a:extLst>
            </p:cNvPr>
            <p:cNvSpPr/>
            <p:nvPr/>
          </p:nvSpPr>
          <p:spPr>
            <a:xfrm>
              <a:off x="3599700" y="3150638"/>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90"/>
                  </a:solidFill>
                  <a:latin typeface="Comic Sans MS Bold"/>
                  <a:cs typeface="Comic Sans MS Bold"/>
                </a:rPr>
                <a:t>A</a:t>
              </a:r>
            </a:p>
          </p:txBody>
        </p:sp>
      </p:grpSp>
      <p:cxnSp>
        <p:nvCxnSpPr>
          <p:cNvPr id="27" name="Straight Connector 26">
            <a:extLst>
              <a:ext uri="{FF2B5EF4-FFF2-40B4-BE49-F238E27FC236}">
                <a16:creationId xmlns:a16="http://schemas.microsoft.com/office/drawing/2014/main" id="{022933D8-CC87-AF44-8483-A43C00172A14}"/>
              </a:ext>
            </a:extLst>
          </p:cNvPr>
          <p:cNvCxnSpPr>
            <a:cxnSpLocks/>
            <a:stCxn id="24" idx="5"/>
            <a:endCxn id="26" idx="1"/>
          </p:cNvCxnSpPr>
          <p:nvPr/>
        </p:nvCxnSpPr>
        <p:spPr>
          <a:xfrm>
            <a:off x="4032651" y="2515204"/>
            <a:ext cx="1370575" cy="1098480"/>
          </a:xfrm>
          <a:prstGeom prst="line">
            <a:avLst/>
          </a:prstGeom>
          <a:ln w="38100">
            <a:solidFill>
              <a:srgbClr val="F306E5"/>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A99CBB3-D773-4146-B743-76CF6EBB67B9}"/>
              </a:ext>
            </a:extLst>
          </p:cNvPr>
          <p:cNvCxnSpPr>
            <a:cxnSpLocks/>
            <a:stCxn id="23" idx="3"/>
            <a:endCxn id="25" idx="7"/>
          </p:cNvCxnSpPr>
          <p:nvPr/>
        </p:nvCxnSpPr>
        <p:spPr>
          <a:xfrm flipH="1">
            <a:off x="4032651" y="2557796"/>
            <a:ext cx="1355375" cy="1041691"/>
          </a:xfrm>
          <a:prstGeom prst="line">
            <a:avLst/>
          </a:prstGeom>
          <a:ln w="38100">
            <a:solidFill>
              <a:srgbClr val="F306E5"/>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F483E0E-C7B9-A34F-8C83-A62423CE5685}"/>
              </a:ext>
            </a:extLst>
          </p:cNvPr>
          <p:cNvCxnSpPr>
            <a:cxnSpLocks/>
            <a:endCxn id="26" idx="1"/>
          </p:cNvCxnSpPr>
          <p:nvPr/>
        </p:nvCxnSpPr>
        <p:spPr>
          <a:xfrm>
            <a:off x="4047851" y="3599487"/>
            <a:ext cx="1355375" cy="14197"/>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7F8EA3A-7E67-EB42-B8AA-8178F10C6F88}"/>
              </a:ext>
            </a:extLst>
          </p:cNvPr>
          <p:cNvCxnSpPr>
            <a:cxnSpLocks/>
          </p:cNvCxnSpPr>
          <p:nvPr/>
        </p:nvCxnSpPr>
        <p:spPr>
          <a:xfrm>
            <a:off x="4051008" y="2524530"/>
            <a:ext cx="1355375" cy="14197"/>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20F780F-2F01-664C-AF3D-AF9A2561E5ED}"/>
              </a:ext>
            </a:extLst>
          </p:cNvPr>
          <p:cNvCxnSpPr>
            <a:cxnSpLocks/>
            <a:stCxn id="25" idx="7"/>
          </p:cNvCxnSpPr>
          <p:nvPr/>
        </p:nvCxnSpPr>
        <p:spPr>
          <a:xfrm flipH="1" flipV="1">
            <a:off x="4022379" y="2557797"/>
            <a:ext cx="10272" cy="104169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C56D81-5119-7244-BE5E-CAEB299725C1}"/>
              </a:ext>
            </a:extLst>
          </p:cNvPr>
          <p:cNvCxnSpPr>
            <a:cxnSpLocks/>
          </p:cNvCxnSpPr>
          <p:nvPr/>
        </p:nvCxnSpPr>
        <p:spPr>
          <a:xfrm flipH="1" flipV="1">
            <a:off x="5421264" y="2597740"/>
            <a:ext cx="10272" cy="104169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376BC6D2-0BE6-894F-AE7D-050A50033265}"/>
              </a:ext>
            </a:extLst>
          </p:cNvPr>
          <p:cNvGrpSpPr/>
          <p:nvPr/>
        </p:nvGrpSpPr>
        <p:grpSpPr>
          <a:xfrm>
            <a:off x="1664676" y="4398744"/>
            <a:ext cx="2124081" cy="1874040"/>
            <a:chOff x="1336034" y="1501089"/>
            <a:chExt cx="2857459" cy="2177404"/>
          </a:xfrm>
        </p:grpSpPr>
        <p:sp>
          <p:nvSpPr>
            <p:cNvPr id="49" name="Oval 48">
              <a:extLst>
                <a:ext uri="{FF2B5EF4-FFF2-40B4-BE49-F238E27FC236}">
                  <a16:creationId xmlns:a16="http://schemas.microsoft.com/office/drawing/2014/main" id="{BF237F75-BDB1-454D-A5DD-7CE79095EB93}"/>
                </a:ext>
              </a:extLst>
            </p:cNvPr>
            <p:cNvSpPr/>
            <p:nvPr/>
          </p:nvSpPr>
          <p:spPr>
            <a:xfrm>
              <a:off x="3579252" y="1550576"/>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90"/>
                  </a:solidFill>
                  <a:latin typeface="Comic Sans MS Bold"/>
                  <a:cs typeface="Comic Sans MS Bold"/>
                </a:rPr>
                <a:t>C</a:t>
              </a:r>
            </a:p>
          </p:txBody>
        </p:sp>
        <p:sp>
          <p:nvSpPr>
            <p:cNvPr id="50" name="Oval 49">
              <a:extLst>
                <a:ext uri="{FF2B5EF4-FFF2-40B4-BE49-F238E27FC236}">
                  <a16:creationId xmlns:a16="http://schemas.microsoft.com/office/drawing/2014/main" id="{6DC28E31-EEB3-9446-93B7-F4F3B8B7E380}"/>
                </a:ext>
              </a:extLst>
            </p:cNvPr>
            <p:cNvSpPr/>
            <p:nvPr/>
          </p:nvSpPr>
          <p:spPr>
            <a:xfrm>
              <a:off x="1336034" y="1501089"/>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90"/>
                  </a:solidFill>
                  <a:latin typeface="Comic Sans MS Bold"/>
                  <a:cs typeface="Comic Sans MS Bold"/>
                </a:rPr>
                <a:t>B</a:t>
              </a:r>
            </a:p>
          </p:txBody>
        </p:sp>
        <p:sp>
          <p:nvSpPr>
            <p:cNvPr id="51" name="Oval 50">
              <a:extLst>
                <a:ext uri="{FF2B5EF4-FFF2-40B4-BE49-F238E27FC236}">
                  <a16:creationId xmlns:a16="http://schemas.microsoft.com/office/drawing/2014/main" id="{3093F392-B7EC-BB4B-9E6B-D446D8CF16DC}"/>
                </a:ext>
              </a:extLst>
            </p:cNvPr>
            <p:cNvSpPr/>
            <p:nvPr/>
          </p:nvSpPr>
          <p:spPr>
            <a:xfrm>
              <a:off x="1336034" y="3134143"/>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90"/>
                  </a:solidFill>
                  <a:latin typeface="Comic Sans MS Bold"/>
                  <a:cs typeface="Comic Sans MS Bold"/>
                </a:rPr>
                <a:t>D</a:t>
              </a:r>
            </a:p>
          </p:txBody>
        </p:sp>
        <p:sp>
          <p:nvSpPr>
            <p:cNvPr id="52" name="Oval 51">
              <a:extLst>
                <a:ext uri="{FF2B5EF4-FFF2-40B4-BE49-F238E27FC236}">
                  <a16:creationId xmlns:a16="http://schemas.microsoft.com/office/drawing/2014/main" id="{36BD3EE1-2437-5044-BEF9-2F468255FC4F}"/>
                </a:ext>
              </a:extLst>
            </p:cNvPr>
            <p:cNvSpPr/>
            <p:nvPr/>
          </p:nvSpPr>
          <p:spPr>
            <a:xfrm>
              <a:off x="3599700" y="3150638"/>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90"/>
                  </a:solidFill>
                  <a:latin typeface="Comic Sans MS Bold"/>
                  <a:cs typeface="Comic Sans MS Bold"/>
                </a:rPr>
                <a:t>A</a:t>
              </a:r>
            </a:p>
          </p:txBody>
        </p:sp>
      </p:grpSp>
      <p:cxnSp>
        <p:nvCxnSpPr>
          <p:cNvPr id="55" name="Straight Connector 54">
            <a:extLst>
              <a:ext uri="{FF2B5EF4-FFF2-40B4-BE49-F238E27FC236}">
                <a16:creationId xmlns:a16="http://schemas.microsoft.com/office/drawing/2014/main" id="{0779F024-DBE4-4D4B-BB3C-585C4355A314}"/>
              </a:ext>
            </a:extLst>
          </p:cNvPr>
          <p:cNvCxnSpPr>
            <a:stCxn id="50" idx="6"/>
          </p:cNvCxnSpPr>
          <p:nvPr/>
        </p:nvCxnSpPr>
        <p:spPr>
          <a:xfrm>
            <a:off x="2106070" y="4625900"/>
            <a:ext cx="1226094" cy="1"/>
          </a:xfrm>
          <a:prstGeom prst="line">
            <a:avLst/>
          </a:prstGeom>
          <a:ln w="57150" cmpd="sng">
            <a:solidFill>
              <a:srgbClr val="FD1CE8"/>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9FE2FF65-3A73-3B48-B49B-FD49EF911F9A}"/>
              </a:ext>
            </a:extLst>
          </p:cNvPr>
          <p:cNvCxnSpPr>
            <a:stCxn id="50" idx="4"/>
          </p:cNvCxnSpPr>
          <p:nvPr/>
        </p:nvCxnSpPr>
        <p:spPr>
          <a:xfrm>
            <a:off x="1885373" y="4853056"/>
            <a:ext cx="0" cy="951219"/>
          </a:xfrm>
          <a:prstGeom prst="line">
            <a:avLst/>
          </a:prstGeom>
          <a:ln w="57150" cmpd="sng">
            <a:solidFill>
              <a:srgbClr val="FD1CE8"/>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6227E193-B143-8042-B596-D2A3F848A577}"/>
              </a:ext>
            </a:extLst>
          </p:cNvPr>
          <p:cNvCxnSpPr>
            <a:cxnSpLocks/>
            <a:stCxn id="52" idx="2"/>
          </p:cNvCxnSpPr>
          <p:nvPr/>
        </p:nvCxnSpPr>
        <p:spPr>
          <a:xfrm flipH="1" flipV="1">
            <a:off x="2106071" y="6031432"/>
            <a:ext cx="1241292" cy="14196"/>
          </a:xfrm>
          <a:prstGeom prst="line">
            <a:avLst/>
          </a:prstGeom>
          <a:ln w="57150" cmpd="sng">
            <a:solidFill>
              <a:srgbClr val="FD1CE8"/>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B90F41B5-DABF-194E-B791-7BA8FF880C1D}"/>
              </a:ext>
            </a:extLst>
          </p:cNvPr>
          <p:cNvCxnSpPr>
            <a:cxnSpLocks/>
          </p:cNvCxnSpPr>
          <p:nvPr/>
        </p:nvCxnSpPr>
        <p:spPr>
          <a:xfrm flipV="1">
            <a:off x="3545434" y="4895648"/>
            <a:ext cx="0" cy="884382"/>
          </a:xfrm>
          <a:prstGeom prst="line">
            <a:avLst/>
          </a:prstGeom>
          <a:ln w="57150" cmpd="sng">
            <a:solidFill>
              <a:srgbClr val="FD1CE8"/>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AF87EEB6-C154-DC4D-A748-DBFCB2419DCE}"/>
              </a:ext>
            </a:extLst>
          </p:cNvPr>
          <p:cNvCxnSpPr>
            <a:cxnSpLocks/>
          </p:cNvCxnSpPr>
          <p:nvPr/>
        </p:nvCxnSpPr>
        <p:spPr>
          <a:xfrm>
            <a:off x="2016848" y="4797502"/>
            <a:ext cx="1370575" cy="1098480"/>
          </a:xfrm>
          <a:prstGeom prst="line">
            <a:avLst/>
          </a:prstGeom>
          <a:ln w="57150">
            <a:solidFill>
              <a:srgbClr val="F306E5"/>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E0C3059-0FC5-5E48-8DA2-EB82D6E24A0B}"/>
              </a:ext>
            </a:extLst>
          </p:cNvPr>
          <p:cNvCxnSpPr>
            <a:cxnSpLocks/>
          </p:cNvCxnSpPr>
          <p:nvPr/>
        </p:nvCxnSpPr>
        <p:spPr>
          <a:xfrm flipH="1">
            <a:off x="1996371" y="4841329"/>
            <a:ext cx="1355375" cy="1041691"/>
          </a:xfrm>
          <a:prstGeom prst="line">
            <a:avLst/>
          </a:prstGeom>
          <a:ln w="57150">
            <a:solidFill>
              <a:srgbClr val="F306E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844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69875-8D30-454E-9E63-0054BB0E9068}"/>
              </a:ext>
            </a:extLst>
          </p:cNvPr>
          <p:cNvSpPr>
            <a:spLocks noGrp="1"/>
          </p:cNvSpPr>
          <p:nvPr>
            <p:ph type="title"/>
          </p:nvPr>
        </p:nvSpPr>
        <p:spPr/>
        <p:txBody>
          <a:bodyPr/>
          <a:lstStyle/>
          <a:p>
            <a:r>
              <a:rPr lang="en-US" dirty="0"/>
              <a:t>Computational Social Choice</a:t>
            </a:r>
          </a:p>
        </p:txBody>
      </p:sp>
      <p:sp>
        <p:nvSpPr>
          <p:cNvPr id="5" name="Content Placeholder 4">
            <a:extLst>
              <a:ext uri="{FF2B5EF4-FFF2-40B4-BE49-F238E27FC236}">
                <a16:creationId xmlns:a16="http://schemas.microsoft.com/office/drawing/2014/main" id="{35192904-4ABD-7142-9DDC-E3AAF5904D48}"/>
              </a:ext>
            </a:extLst>
          </p:cNvPr>
          <p:cNvSpPr>
            <a:spLocks noGrp="1"/>
          </p:cNvSpPr>
          <p:nvPr>
            <p:ph idx="1"/>
          </p:nvPr>
        </p:nvSpPr>
        <p:spPr>
          <a:xfrm>
            <a:off x="1024128" y="1994171"/>
            <a:ext cx="9720073" cy="4023360"/>
          </a:xfrm>
        </p:spPr>
        <p:txBody>
          <a:bodyPr/>
          <a:lstStyle/>
          <a:p>
            <a:r>
              <a:rPr lang="en-US" dirty="0"/>
              <a:t>Computational social choice theory is concerned with the design and analysis of methods for collective decision making. </a:t>
            </a:r>
          </a:p>
          <a:p>
            <a:r>
              <a:rPr lang="en-US" dirty="0"/>
              <a:t>Majority Preference Through Paired Comparison (Marquis de Condorcet 1780)</a:t>
            </a:r>
          </a:p>
          <a:p>
            <a:pPr lvl="1"/>
            <a:r>
              <a:rPr lang="en-US" dirty="0"/>
              <a:t>Given a set of X candidates. Each candidate is represented by a vertex</a:t>
            </a:r>
          </a:p>
          <a:p>
            <a:pPr lvl="1"/>
            <a:r>
              <a:rPr lang="en-US" dirty="0"/>
              <a:t>There is an edge from vertex a to vertex b, if more voters prefer a to b</a:t>
            </a:r>
          </a:p>
          <a:p>
            <a:pPr lvl="1"/>
            <a:r>
              <a:rPr lang="en-US" dirty="0"/>
              <a:t>If we create a paired voting among every candidate then we have a tournament</a:t>
            </a:r>
          </a:p>
          <a:p>
            <a:pPr lvl="1"/>
            <a:r>
              <a:rPr lang="en-US" dirty="0"/>
              <a:t>If the tournament is transitive, then there is a Hamiltonian path in the graph</a:t>
            </a:r>
          </a:p>
          <a:p>
            <a:pPr lvl="2"/>
            <a:r>
              <a:rPr lang="en-US" dirty="0"/>
              <a:t>The candidates can be placed in a linear order of their choice</a:t>
            </a:r>
          </a:p>
          <a:p>
            <a:pPr lvl="2"/>
            <a:r>
              <a:rPr lang="en-US" dirty="0">
                <a:solidFill>
                  <a:srgbClr val="7030A0"/>
                </a:solidFill>
              </a:rPr>
              <a:t>The final destination vertex is the </a:t>
            </a:r>
            <a:r>
              <a:rPr lang="en-US" dirty="0" err="1">
                <a:solidFill>
                  <a:srgbClr val="7030A0"/>
                </a:solidFill>
              </a:rPr>
              <a:t>Concordet</a:t>
            </a:r>
            <a:r>
              <a:rPr lang="en-US" dirty="0">
                <a:solidFill>
                  <a:srgbClr val="7030A0"/>
                </a:solidFill>
              </a:rPr>
              <a:t> winner</a:t>
            </a:r>
          </a:p>
          <a:p>
            <a:pPr lvl="1"/>
            <a:r>
              <a:rPr lang="en-US" dirty="0"/>
              <a:t>What can we conclude if the tournament is strongly connected ?</a:t>
            </a:r>
          </a:p>
          <a:p>
            <a:pPr lvl="1"/>
            <a:r>
              <a:rPr lang="en-US" dirty="0"/>
              <a:t>Tournaments in computational social choice: recent developments. W. </a:t>
            </a:r>
            <a:r>
              <a:rPr lang="en-US" dirty="0" err="1"/>
              <a:t>Suksompomg</a:t>
            </a:r>
            <a:r>
              <a:rPr lang="en-US" dirty="0"/>
              <a:t> (</a:t>
            </a:r>
            <a:r>
              <a:rPr lang="en-US" dirty="0">
                <a:hlinkClick r:id="rId2"/>
              </a:rPr>
              <a:t>https://www.ijcai.org/proceedings/2021/0626.pdf</a:t>
            </a:r>
            <a:r>
              <a:rPr lang="en-US" dirty="0"/>
              <a:t>)</a:t>
            </a:r>
          </a:p>
          <a:p>
            <a:pPr lvl="1"/>
            <a:endParaRPr lang="en-US" dirty="0"/>
          </a:p>
        </p:txBody>
      </p:sp>
    </p:spTree>
    <p:extLst>
      <p:ext uri="{BB962C8B-B14F-4D97-AF65-F5344CB8AC3E}">
        <p14:creationId xmlns:p14="http://schemas.microsoft.com/office/powerpoint/2010/main" val="3702504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9DB06-3C14-F649-BFD2-486A842652AB}"/>
              </a:ext>
            </a:extLst>
          </p:cNvPr>
          <p:cNvSpPr>
            <a:spLocks noGrp="1"/>
          </p:cNvSpPr>
          <p:nvPr>
            <p:ph type="title"/>
          </p:nvPr>
        </p:nvSpPr>
        <p:spPr/>
        <p:txBody>
          <a:bodyPr/>
          <a:lstStyle/>
          <a:p>
            <a:r>
              <a:rPr lang="en-US" dirty="0"/>
              <a:t>In Class Exercise: Prove the Following</a:t>
            </a:r>
          </a:p>
        </p:txBody>
      </p:sp>
      <p:sp>
        <p:nvSpPr>
          <p:cNvPr id="3" name="Content Placeholder 2">
            <a:extLst>
              <a:ext uri="{FF2B5EF4-FFF2-40B4-BE49-F238E27FC236}">
                <a16:creationId xmlns:a16="http://schemas.microsoft.com/office/drawing/2014/main" id="{12C229E5-7F89-2B4B-B57E-32BD373D905F}"/>
              </a:ext>
            </a:extLst>
          </p:cNvPr>
          <p:cNvSpPr>
            <a:spLocks noGrp="1"/>
          </p:cNvSpPr>
          <p:nvPr>
            <p:ph idx="1"/>
          </p:nvPr>
        </p:nvSpPr>
        <p:spPr/>
        <p:txBody>
          <a:bodyPr/>
          <a:lstStyle/>
          <a:p>
            <a:pPr marL="457200" indent="-457200">
              <a:buFont typeface="+mj-lt"/>
              <a:buAutoNum type="arabicPeriod"/>
            </a:pPr>
            <a:r>
              <a:rPr lang="en-US" dirty="0"/>
              <a:t>A DAG will never be strongly connected</a:t>
            </a:r>
          </a:p>
          <a:p>
            <a:pPr marL="457200" indent="-457200">
              <a:buFont typeface="+mj-lt"/>
              <a:buAutoNum type="arabicPeriod"/>
            </a:pPr>
            <a:r>
              <a:rPr lang="en-US" dirty="0"/>
              <a:t>A transitive tournament is a DAG</a:t>
            </a:r>
          </a:p>
          <a:p>
            <a:pPr marL="457200" indent="-457200">
              <a:buFont typeface="+mj-lt"/>
              <a:buAutoNum type="arabicPeriod"/>
            </a:pPr>
            <a:r>
              <a:rPr lang="en-US" dirty="0"/>
              <a:t>Every tournament has at least one Hamiltonian path</a:t>
            </a:r>
          </a:p>
          <a:p>
            <a:endParaRPr lang="en-US" dirty="0"/>
          </a:p>
        </p:txBody>
      </p:sp>
    </p:spTree>
    <p:extLst>
      <p:ext uri="{BB962C8B-B14F-4D97-AF65-F5344CB8AC3E}">
        <p14:creationId xmlns:p14="http://schemas.microsoft.com/office/powerpoint/2010/main" val="2390226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57D4A-CB48-3A4B-AC39-22EDA27D4B31}"/>
              </a:ext>
            </a:extLst>
          </p:cNvPr>
          <p:cNvSpPr>
            <a:spLocks noGrp="1"/>
          </p:cNvSpPr>
          <p:nvPr>
            <p:ph type="title"/>
          </p:nvPr>
        </p:nvSpPr>
        <p:spPr/>
        <p:txBody>
          <a:bodyPr/>
          <a:lstStyle/>
          <a:p>
            <a:r>
              <a:rPr lang="en-US" dirty="0"/>
              <a:t>Regular Graphs</a:t>
            </a:r>
          </a:p>
        </p:txBody>
      </p:sp>
      <p:sp>
        <p:nvSpPr>
          <p:cNvPr id="4" name="Content Placeholder 3">
            <a:extLst>
              <a:ext uri="{FF2B5EF4-FFF2-40B4-BE49-F238E27FC236}">
                <a16:creationId xmlns:a16="http://schemas.microsoft.com/office/drawing/2014/main" id="{AE742417-5DFD-1645-A593-331CC30BBA23}"/>
              </a:ext>
            </a:extLst>
          </p:cNvPr>
          <p:cNvSpPr>
            <a:spLocks noGrp="1"/>
          </p:cNvSpPr>
          <p:nvPr>
            <p:ph sz="half" idx="2"/>
          </p:nvPr>
        </p:nvSpPr>
        <p:spPr>
          <a:xfrm>
            <a:off x="5884164" y="1730828"/>
            <a:ext cx="4754880" cy="4023360"/>
          </a:xfrm>
        </p:spPr>
        <p:txBody>
          <a:bodyPr>
            <a:normAutofit lnSpcReduction="10000"/>
          </a:bodyPr>
          <a:lstStyle/>
          <a:p>
            <a:r>
              <a:rPr lang="en-US" dirty="0"/>
              <a:t>A </a:t>
            </a:r>
            <a:r>
              <a:rPr lang="en-US" dirty="0">
                <a:solidFill>
                  <a:srgbClr val="7030A0"/>
                </a:solidFill>
              </a:rPr>
              <a:t>regular graph </a:t>
            </a:r>
            <a:r>
              <a:rPr lang="en-US" dirty="0"/>
              <a:t>is where every vertex has the same degree. In a </a:t>
            </a:r>
            <a:r>
              <a:rPr lang="en-US" dirty="0">
                <a:solidFill>
                  <a:srgbClr val="7030A0"/>
                </a:solidFill>
              </a:rPr>
              <a:t>k-regular </a:t>
            </a:r>
            <a:r>
              <a:rPr lang="en-US" dirty="0"/>
              <a:t>graph, every vertex has degree k</a:t>
            </a:r>
          </a:p>
          <a:p>
            <a:r>
              <a:rPr lang="en-US" dirty="0">
                <a:solidFill>
                  <a:srgbClr val="7030A0"/>
                </a:solidFill>
              </a:rPr>
              <a:t>Moore graphs </a:t>
            </a:r>
            <a:r>
              <a:rPr lang="en-US" dirty="0"/>
              <a:t>are graphs with diameter d and girth 2d+1</a:t>
            </a:r>
          </a:p>
          <a:p>
            <a:pPr lvl="1"/>
            <a:r>
              <a:rPr lang="en-US" dirty="0"/>
              <a:t>Moore graphs are regular </a:t>
            </a:r>
          </a:p>
          <a:p>
            <a:pPr lvl="1"/>
            <a:r>
              <a:rPr lang="en-US" dirty="0"/>
              <a:t>Any Moore graph with girth 5 must have degree 2, 3, 7, or 57.</a:t>
            </a:r>
          </a:p>
          <a:p>
            <a:r>
              <a:rPr lang="en-US" dirty="0"/>
              <a:t>A </a:t>
            </a:r>
            <a:r>
              <a:rPr lang="en-US" dirty="0">
                <a:solidFill>
                  <a:srgbClr val="7030A0"/>
                </a:solidFill>
              </a:rPr>
              <a:t>(</a:t>
            </a:r>
            <a:r>
              <a:rPr lang="en-US" dirty="0" err="1">
                <a:solidFill>
                  <a:srgbClr val="7030A0"/>
                </a:solidFill>
              </a:rPr>
              <a:t>r,g</a:t>
            </a:r>
            <a:r>
              <a:rPr lang="en-US" dirty="0">
                <a:solidFill>
                  <a:srgbClr val="7030A0"/>
                </a:solidFill>
              </a:rPr>
              <a:t>) cage</a:t>
            </a:r>
            <a:r>
              <a:rPr lang="en-US" dirty="0"/>
              <a:t> is a r-regular graph with girth g, that can be constructed with the smallest number of vertices</a:t>
            </a:r>
          </a:p>
          <a:p>
            <a:pPr lvl="1"/>
            <a:r>
              <a:rPr lang="en-US" dirty="0"/>
              <a:t>A cage graph is a generalization of Moore graphs</a:t>
            </a:r>
          </a:p>
          <a:p>
            <a:pPr lvl="1"/>
            <a:endParaRPr lang="en-US" dirty="0"/>
          </a:p>
          <a:p>
            <a:endParaRPr lang="en-US" dirty="0"/>
          </a:p>
        </p:txBody>
      </p:sp>
      <p:pic>
        <p:nvPicPr>
          <p:cNvPr id="2050" name="Picture 2" descr="Cages – Stetson Bosecker">
            <a:extLst>
              <a:ext uri="{FF2B5EF4-FFF2-40B4-BE49-F238E27FC236}">
                <a16:creationId xmlns:a16="http://schemas.microsoft.com/office/drawing/2014/main" id="{F2134730-2A4D-F34F-AAD4-DAD115B154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32" y="3200770"/>
            <a:ext cx="5647919" cy="10834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ages – Stetson Bosecker">
            <a:extLst>
              <a:ext uri="{FF2B5EF4-FFF2-40B4-BE49-F238E27FC236}">
                <a16:creationId xmlns:a16="http://schemas.microsoft.com/office/drawing/2014/main" id="{2C0518B0-E6FA-EB47-B2D4-AB24CDEDAE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31" y="1600951"/>
            <a:ext cx="5647919" cy="159981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ages – Stetson Bosecker">
            <a:extLst>
              <a:ext uri="{FF2B5EF4-FFF2-40B4-BE49-F238E27FC236}">
                <a16:creationId xmlns:a16="http://schemas.microsoft.com/office/drawing/2014/main" id="{5D00E721-EDD1-7340-9212-84242BF961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933" y="4284246"/>
            <a:ext cx="5647919" cy="198853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DE2F334-CAC2-5A46-8BFB-8F05A6793D45}"/>
              </a:ext>
            </a:extLst>
          </p:cNvPr>
          <p:cNvSpPr txBox="1"/>
          <p:nvPr/>
        </p:nvSpPr>
        <p:spPr>
          <a:xfrm>
            <a:off x="576943" y="6498772"/>
            <a:ext cx="4014240" cy="246221"/>
          </a:xfrm>
          <a:prstGeom prst="rect">
            <a:avLst/>
          </a:prstGeom>
          <a:noFill/>
        </p:spPr>
        <p:txBody>
          <a:bodyPr wrap="none" rtlCol="0">
            <a:spAutoFit/>
          </a:bodyPr>
          <a:lstStyle/>
          <a:p>
            <a:r>
              <a:rPr lang="en-US" sz="1000" dirty="0"/>
              <a:t>Images from https://</a:t>
            </a:r>
            <a:r>
              <a:rPr lang="en-US" sz="1000" dirty="0" err="1"/>
              <a:t>stetsonbosecker.wordpress.com</a:t>
            </a:r>
            <a:r>
              <a:rPr lang="en-US" sz="1000" dirty="0"/>
              <a:t>/2015/03/18/cages/</a:t>
            </a:r>
          </a:p>
        </p:txBody>
      </p:sp>
    </p:spTree>
    <p:extLst>
      <p:ext uri="{BB962C8B-B14F-4D97-AF65-F5344CB8AC3E}">
        <p14:creationId xmlns:p14="http://schemas.microsoft.com/office/powerpoint/2010/main" val="39597912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772E03-D453-B546-B44F-86298EEB7BAE}"/>
              </a:ext>
            </a:extLst>
          </p:cNvPr>
          <p:cNvSpPr>
            <a:spLocks noGrp="1"/>
          </p:cNvSpPr>
          <p:nvPr>
            <p:ph type="title"/>
          </p:nvPr>
        </p:nvSpPr>
        <p:spPr/>
        <p:txBody>
          <a:bodyPr/>
          <a:lstStyle/>
          <a:p>
            <a:r>
              <a:rPr lang="en-US" dirty="0"/>
              <a:t>Moore Graphs Are Regular: Proof</a:t>
            </a:r>
          </a:p>
        </p:txBody>
      </p:sp>
      <p:sp>
        <p:nvSpPr>
          <p:cNvPr id="6" name="Content Placeholder 5">
            <a:extLst>
              <a:ext uri="{FF2B5EF4-FFF2-40B4-BE49-F238E27FC236}">
                <a16:creationId xmlns:a16="http://schemas.microsoft.com/office/drawing/2014/main" id="{919875B0-2499-C64B-9CDF-2375C17D14C9}"/>
              </a:ext>
            </a:extLst>
          </p:cNvPr>
          <p:cNvSpPr>
            <a:spLocks noGrp="1"/>
          </p:cNvSpPr>
          <p:nvPr>
            <p:ph idx="1"/>
          </p:nvPr>
        </p:nvSpPr>
        <p:spPr>
          <a:xfrm>
            <a:off x="1024127" y="1819073"/>
            <a:ext cx="9720073" cy="4023360"/>
          </a:xfrm>
        </p:spPr>
        <p:txBody>
          <a:bodyPr>
            <a:normAutofit fontScale="92500" lnSpcReduction="20000"/>
          </a:bodyPr>
          <a:lstStyle/>
          <a:p>
            <a:r>
              <a:rPr lang="en-US" dirty="0"/>
              <a:t>In a Moore graph the girth (smallest cycle) is 2d+1 (d=diameter)</a:t>
            </a:r>
          </a:p>
          <a:p>
            <a:r>
              <a:rPr lang="en-US" dirty="0"/>
              <a:t>Thus between any two vertices there is a unique shortest path </a:t>
            </a:r>
          </a:p>
          <a:p>
            <a:r>
              <a:rPr lang="en-US" dirty="0"/>
              <a:t>Let two vertices (u and v) be at distance d from each other. Let the set of neighbors of these vertices be N(u) and N(v) respectively.</a:t>
            </a:r>
          </a:p>
          <a:p>
            <a:r>
              <a:rPr lang="en-US" dirty="0"/>
              <a:t>We show that there is a bijection  (one to one correspondence) among the elements in N(u) and N(v). If this is true then |N(u) |= |N(v)|</a:t>
            </a:r>
          </a:p>
          <a:p>
            <a:pPr lvl="1"/>
            <a:r>
              <a:rPr lang="en-US" dirty="0"/>
              <a:t>Let x ∈ N(u). The distance from x to v will be exactly d</a:t>
            </a:r>
          </a:p>
          <a:p>
            <a:pPr lvl="1"/>
            <a:r>
              <a:rPr lang="en-US" dirty="0"/>
              <a:t>Let y ∈ N(v), be the vertex in the path x ↝v</a:t>
            </a:r>
          </a:p>
          <a:p>
            <a:pPr lvl="1"/>
            <a:r>
              <a:rPr lang="en-US" dirty="0"/>
              <a:t>Because there is unique path between any two vertices, thus no other neighbor of v will be in the path</a:t>
            </a:r>
          </a:p>
          <a:p>
            <a:pPr lvl="1"/>
            <a:r>
              <a:rPr lang="en-US" dirty="0"/>
              <a:t>Thus x and y have one to one correspondence.  Similar proof for all other neighbors of u and v</a:t>
            </a:r>
          </a:p>
          <a:p>
            <a:r>
              <a:rPr lang="en-US" dirty="0"/>
              <a:t>Thus for any two vertices in a circle of length 2d+1 we can prove that their degrees are equal</a:t>
            </a:r>
          </a:p>
          <a:p>
            <a:r>
              <a:rPr lang="en-US" dirty="0"/>
              <a:t>If vertex a is not in the circle, then there exists vertex b in the circle that is d distance away from a. Thus their degrees are the same.</a:t>
            </a:r>
          </a:p>
          <a:p>
            <a:endParaRPr lang="en-US" dirty="0"/>
          </a:p>
        </p:txBody>
      </p:sp>
    </p:spTree>
    <p:extLst>
      <p:ext uri="{BB962C8B-B14F-4D97-AF65-F5344CB8AC3E}">
        <p14:creationId xmlns:p14="http://schemas.microsoft.com/office/powerpoint/2010/main" val="2896491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98726-9680-BD46-829D-5A8601C07BD9}"/>
              </a:ext>
            </a:extLst>
          </p:cNvPr>
          <p:cNvSpPr>
            <a:spLocks noGrp="1"/>
          </p:cNvSpPr>
          <p:nvPr>
            <p:ph type="title"/>
          </p:nvPr>
        </p:nvSpPr>
        <p:spPr/>
        <p:txBody>
          <a:bodyPr/>
          <a:lstStyle/>
          <a:p>
            <a:r>
              <a:rPr lang="en-US" dirty="0"/>
              <a:t>Network Topology</a:t>
            </a:r>
          </a:p>
        </p:txBody>
      </p:sp>
      <p:sp>
        <p:nvSpPr>
          <p:cNvPr id="5" name="Content Placeholder 4">
            <a:extLst>
              <a:ext uri="{FF2B5EF4-FFF2-40B4-BE49-F238E27FC236}">
                <a16:creationId xmlns:a16="http://schemas.microsoft.com/office/drawing/2014/main" id="{E4CB9FFE-15DC-164E-93A8-8ABA2C033791}"/>
              </a:ext>
            </a:extLst>
          </p:cNvPr>
          <p:cNvSpPr>
            <a:spLocks noGrp="1"/>
          </p:cNvSpPr>
          <p:nvPr>
            <p:ph sz="half" idx="1"/>
          </p:nvPr>
        </p:nvSpPr>
        <p:spPr>
          <a:xfrm>
            <a:off x="6096000" y="1726464"/>
            <a:ext cx="6096000" cy="4907800"/>
          </a:xfrm>
        </p:spPr>
        <p:txBody>
          <a:bodyPr>
            <a:normAutofit/>
          </a:bodyPr>
          <a:lstStyle/>
          <a:p>
            <a:r>
              <a:rPr lang="en-US" sz="2000" dirty="0"/>
              <a:t>Consider a set of computer nodes that are connected to each other to form a high performance computing system. What should be the topology/structure of the network</a:t>
            </a:r>
          </a:p>
          <a:p>
            <a:pPr lvl="1"/>
            <a:r>
              <a:rPr lang="en-US" sz="2000" dirty="0"/>
              <a:t>Should send messages quickly, so we need small distance between nodes</a:t>
            </a:r>
          </a:p>
          <a:p>
            <a:pPr lvl="1"/>
            <a:r>
              <a:rPr lang="en-US" sz="2000" dirty="0"/>
              <a:t>Should be resilient in that at least half of its nodes must fail before it is disconnected</a:t>
            </a:r>
          </a:p>
          <a:p>
            <a:pPr lvl="1"/>
            <a:r>
              <a:rPr lang="en-US" sz="2000" dirty="0"/>
              <a:t>Should be scalable such that new nodes can be added without to much change</a:t>
            </a:r>
          </a:p>
          <a:p>
            <a:pPr lvl="1"/>
            <a:r>
              <a:rPr lang="en-US" sz="2000" dirty="0"/>
              <a:t>Should be sparse in that number of edges should not significantly increase with number of nodes</a:t>
            </a:r>
          </a:p>
          <a:p>
            <a:pPr lvl="1"/>
            <a:r>
              <a:rPr lang="en-US" sz="2000" dirty="0"/>
              <a:t>Should have alternate shortest paths between nodes</a:t>
            </a:r>
          </a:p>
          <a:p>
            <a:pPr lvl="1"/>
            <a:endParaRPr lang="en-US" sz="2000" dirty="0"/>
          </a:p>
        </p:txBody>
      </p:sp>
      <p:pic>
        <p:nvPicPr>
          <p:cNvPr id="4098" name="Picture 2" descr="Parallel Network Topologies">
            <a:extLst>
              <a:ext uri="{FF2B5EF4-FFF2-40B4-BE49-F238E27FC236}">
                <a16:creationId xmlns:a16="http://schemas.microsoft.com/office/drawing/2014/main" id="{B8BA53DB-44AB-D54B-AC24-1010C62BC3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830" y="2212848"/>
            <a:ext cx="5584198" cy="268739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CAFFC38-43A1-E046-842B-FA2332E24753}"/>
              </a:ext>
            </a:extLst>
          </p:cNvPr>
          <p:cNvSpPr txBox="1"/>
          <p:nvPr/>
        </p:nvSpPr>
        <p:spPr>
          <a:xfrm>
            <a:off x="576943" y="6498772"/>
            <a:ext cx="4528804" cy="246221"/>
          </a:xfrm>
          <a:prstGeom prst="rect">
            <a:avLst/>
          </a:prstGeom>
          <a:noFill/>
        </p:spPr>
        <p:txBody>
          <a:bodyPr wrap="none" rtlCol="0">
            <a:spAutoFit/>
          </a:bodyPr>
          <a:lstStyle/>
          <a:p>
            <a:r>
              <a:rPr lang="en-US" sz="1000" dirty="0"/>
              <a:t>Images from https://</a:t>
            </a:r>
            <a:r>
              <a:rPr lang="en-US" sz="1000" dirty="0" err="1"/>
              <a:t>www.cs.iusb.edu</a:t>
            </a:r>
            <a:r>
              <a:rPr lang="en-US" sz="1000" dirty="0"/>
              <a:t>/~</a:t>
            </a:r>
            <a:r>
              <a:rPr lang="en-US" sz="1000" dirty="0" err="1"/>
              <a:t>danav</a:t>
            </a:r>
            <a:r>
              <a:rPr lang="en-US" sz="1000" dirty="0"/>
              <a:t>/teach/b424/b424_24_networks.html</a:t>
            </a:r>
          </a:p>
        </p:txBody>
      </p:sp>
    </p:spTree>
    <p:extLst>
      <p:ext uri="{BB962C8B-B14F-4D97-AF65-F5344CB8AC3E}">
        <p14:creationId xmlns:p14="http://schemas.microsoft.com/office/powerpoint/2010/main" val="2198801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FD83D-C0A1-1547-9597-2892082EAE90}"/>
              </a:ext>
            </a:extLst>
          </p:cNvPr>
          <p:cNvSpPr>
            <a:spLocks noGrp="1"/>
          </p:cNvSpPr>
          <p:nvPr>
            <p:ph type="title"/>
          </p:nvPr>
        </p:nvSpPr>
        <p:spPr/>
        <p:txBody>
          <a:bodyPr/>
          <a:lstStyle/>
          <a:p>
            <a:r>
              <a:rPr lang="en-US" dirty="0"/>
              <a:t>Graphs</a:t>
            </a:r>
          </a:p>
        </p:txBody>
      </p:sp>
      <p:sp>
        <p:nvSpPr>
          <p:cNvPr id="3" name="Content Placeholder 2">
            <a:extLst>
              <a:ext uri="{FF2B5EF4-FFF2-40B4-BE49-F238E27FC236}">
                <a16:creationId xmlns:a16="http://schemas.microsoft.com/office/drawing/2014/main" id="{6654567A-70A6-A048-A5F6-1C1720BEB4F8}"/>
              </a:ext>
            </a:extLst>
          </p:cNvPr>
          <p:cNvSpPr>
            <a:spLocks noGrp="1"/>
          </p:cNvSpPr>
          <p:nvPr>
            <p:ph sz="half" idx="1"/>
          </p:nvPr>
        </p:nvSpPr>
        <p:spPr>
          <a:xfrm>
            <a:off x="899075" y="1637804"/>
            <a:ext cx="4754880" cy="4023360"/>
          </a:xfrm>
        </p:spPr>
        <p:txBody>
          <a:bodyPr/>
          <a:lstStyle/>
          <a:p>
            <a:r>
              <a:rPr lang="en-US" dirty="0"/>
              <a:t>Graphs are defined as </a:t>
            </a:r>
          </a:p>
          <a:p>
            <a:pPr lvl="1"/>
            <a:r>
              <a:rPr lang="en-US" dirty="0"/>
              <a:t>A set </a:t>
            </a:r>
            <a:r>
              <a:rPr lang="en-US" dirty="0" err="1"/>
              <a:t>ofvertices</a:t>
            </a:r>
            <a:r>
              <a:rPr lang="en-US" dirty="0"/>
              <a:t> {1,2,3}</a:t>
            </a:r>
          </a:p>
          <a:p>
            <a:pPr lvl="1"/>
            <a:r>
              <a:rPr lang="en-US" dirty="0"/>
              <a:t>And a set of edges (vertex pairs) {(1,2), (1,3)}</a:t>
            </a:r>
          </a:p>
          <a:p>
            <a:r>
              <a:rPr lang="en-US" dirty="0"/>
              <a:t>Graphs are used to represent relations or interactions in a system</a:t>
            </a:r>
          </a:p>
          <a:p>
            <a:pPr lvl="1"/>
            <a:r>
              <a:rPr lang="en-US" dirty="0"/>
              <a:t>Many applications</a:t>
            </a:r>
          </a:p>
        </p:txBody>
      </p:sp>
      <p:sp>
        <p:nvSpPr>
          <p:cNvPr id="5" name="Oval 4">
            <a:extLst>
              <a:ext uri="{FF2B5EF4-FFF2-40B4-BE49-F238E27FC236}">
                <a16:creationId xmlns:a16="http://schemas.microsoft.com/office/drawing/2014/main" id="{AF843DF0-DE4F-9541-B3F6-D18F796187CA}"/>
              </a:ext>
            </a:extLst>
          </p:cNvPr>
          <p:cNvSpPr/>
          <p:nvPr/>
        </p:nvSpPr>
        <p:spPr>
          <a:xfrm>
            <a:off x="4728519" y="3138392"/>
            <a:ext cx="389106" cy="340468"/>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 name="Oval 5">
            <a:extLst>
              <a:ext uri="{FF2B5EF4-FFF2-40B4-BE49-F238E27FC236}">
                <a16:creationId xmlns:a16="http://schemas.microsoft.com/office/drawing/2014/main" id="{34E98E60-3474-D742-A209-C589EDD8E711}"/>
              </a:ext>
            </a:extLst>
          </p:cNvPr>
          <p:cNvSpPr/>
          <p:nvPr/>
        </p:nvSpPr>
        <p:spPr>
          <a:xfrm>
            <a:off x="4235358" y="3767847"/>
            <a:ext cx="389106" cy="340468"/>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7" name="Oval 6">
            <a:extLst>
              <a:ext uri="{FF2B5EF4-FFF2-40B4-BE49-F238E27FC236}">
                <a16:creationId xmlns:a16="http://schemas.microsoft.com/office/drawing/2014/main" id="{B45C8B36-9B34-A943-AC6D-60EC94A09616}"/>
              </a:ext>
            </a:extLst>
          </p:cNvPr>
          <p:cNvSpPr/>
          <p:nvPr/>
        </p:nvSpPr>
        <p:spPr>
          <a:xfrm>
            <a:off x="5117625" y="3769468"/>
            <a:ext cx="389106" cy="340468"/>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9" name="Straight Connector 8">
            <a:extLst>
              <a:ext uri="{FF2B5EF4-FFF2-40B4-BE49-F238E27FC236}">
                <a16:creationId xmlns:a16="http://schemas.microsoft.com/office/drawing/2014/main" id="{370E2A22-6DE7-6848-8D7F-DE706751A35B}"/>
              </a:ext>
            </a:extLst>
          </p:cNvPr>
          <p:cNvCxnSpPr>
            <a:cxnSpLocks/>
            <a:endCxn id="5" idx="3"/>
          </p:cNvCxnSpPr>
          <p:nvPr/>
        </p:nvCxnSpPr>
        <p:spPr>
          <a:xfrm flipV="1">
            <a:off x="4444178" y="3429000"/>
            <a:ext cx="341324" cy="340468"/>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449B850-5EC6-714A-917A-7C6A91B164E1}"/>
              </a:ext>
            </a:extLst>
          </p:cNvPr>
          <p:cNvCxnSpPr>
            <a:cxnSpLocks/>
            <a:endCxn id="5" idx="5"/>
          </p:cNvCxnSpPr>
          <p:nvPr/>
        </p:nvCxnSpPr>
        <p:spPr>
          <a:xfrm flipH="1" flipV="1">
            <a:off x="5060642" y="3429000"/>
            <a:ext cx="267296" cy="342375"/>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52ADF285-3E9E-B947-BEF0-85ACA31E8D91}"/>
              </a:ext>
            </a:extLst>
          </p:cNvPr>
          <p:cNvPicPr>
            <a:picLocks noChangeAspect="1"/>
          </p:cNvPicPr>
          <p:nvPr/>
        </p:nvPicPr>
        <p:blipFill>
          <a:blip r:embed="rId3"/>
          <a:stretch>
            <a:fillRect/>
          </a:stretch>
        </p:blipFill>
        <p:spPr>
          <a:xfrm>
            <a:off x="5963012" y="1256985"/>
            <a:ext cx="2896020" cy="2172015"/>
          </a:xfrm>
          <a:prstGeom prst="rect">
            <a:avLst/>
          </a:prstGeom>
        </p:spPr>
      </p:pic>
      <p:pic>
        <p:nvPicPr>
          <p:cNvPr id="16" name="Picture 15">
            <a:extLst>
              <a:ext uri="{FF2B5EF4-FFF2-40B4-BE49-F238E27FC236}">
                <a16:creationId xmlns:a16="http://schemas.microsoft.com/office/drawing/2014/main" id="{2CB82701-3990-6440-BF3A-A440438A22A4}"/>
              </a:ext>
            </a:extLst>
          </p:cNvPr>
          <p:cNvPicPr>
            <a:picLocks noChangeAspect="1"/>
          </p:cNvPicPr>
          <p:nvPr/>
        </p:nvPicPr>
        <p:blipFill>
          <a:blip r:embed="rId4"/>
          <a:stretch>
            <a:fillRect/>
          </a:stretch>
        </p:blipFill>
        <p:spPr>
          <a:xfrm>
            <a:off x="8867500" y="866841"/>
            <a:ext cx="2933150" cy="2216916"/>
          </a:xfrm>
          <a:prstGeom prst="rect">
            <a:avLst/>
          </a:prstGeom>
        </p:spPr>
      </p:pic>
      <p:pic>
        <p:nvPicPr>
          <p:cNvPr id="17" name="Picture 16">
            <a:extLst>
              <a:ext uri="{FF2B5EF4-FFF2-40B4-BE49-F238E27FC236}">
                <a16:creationId xmlns:a16="http://schemas.microsoft.com/office/drawing/2014/main" id="{A078D247-9173-464F-BF64-CDFE60B8DBFB}"/>
              </a:ext>
            </a:extLst>
          </p:cNvPr>
          <p:cNvPicPr>
            <a:picLocks noChangeAspect="1"/>
          </p:cNvPicPr>
          <p:nvPr/>
        </p:nvPicPr>
        <p:blipFill>
          <a:blip r:embed="rId5"/>
          <a:stretch>
            <a:fillRect/>
          </a:stretch>
        </p:blipFill>
        <p:spPr>
          <a:xfrm>
            <a:off x="9211074" y="3348065"/>
            <a:ext cx="2809995" cy="2297851"/>
          </a:xfrm>
          <a:prstGeom prst="rect">
            <a:avLst/>
          </a:prstGeom>
        </p:spPr>
      </p:pic>
      <p:pic>
        <p:nvPicPr>
          <p:cNvPr id="18" name="Picture 17">
            <a:extLst>
              <a:ext uri="{FF2B5EF4-FFF2-40B4-BE49-F238E27FC236}">
                <a16:creationId xmlns:a16="http://schemas.microsoft.com/office/drawing/2014/main" id="{E51E0878-F240-6E48-AC01-1F067E910834}"/>
              </a:ext>
            </a:extLst>
          </p:cNvPr>
          <p:cNvPicPr>
            <a:picLocks noChangeAspect="1"/>
          </p:cNvPicPr>
          <p:nvPr/>
        </p:nvPicPr>
        <p:blipFill>
          <a:blip r:embed="rId6"/>
          <a:stretch>
            <a:fillRect/>
          </a:stretch>
        </p:blipFill>
        <p:spPr>
          <a:xfrm>
            <a:off x="6295466" y="3595816"/>
            <a:ext cx="2779398" cy="2065348"/>
          </a:xfrm>
          <a:prstGeom prst="rect">
            <a:avLst/>
          </a:prstGeom>
        </p:spPr>
      </p:pic>
    </p:spTree>
    <p:extLst>
      <p:ext uri="{BB962C8B-B14F-4D97-AF65-F5344CB8AC3E}">
        <p14:creationId xmlns:p14="http://schemas.microsoft.com/office/powerpoint/2010/main" val="313761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AEC12-0510-7347-9B87-B3A4D06B5186}"/>
              </a:ext>
            </a:extLst>
          </p:cNvPr>
          <p:cNvSpPr>
            <a:spLocks noGrp="1"/>
          </p:cNvSpPr>
          <p:nvPr>
            <p:ph type="title"/>
          </p:nvPr>
        </p:nvSpPr>
        <p:spPr/>
        <p:txBody>
          <a:bodyPr/>
          <a:lstStyle/>
          <a:p>
            <a:r>
              <a:rPr lang="en-US" dirty="0"/>
              <a:t>Hypercube</a:t>
            </a:r>
          </a:p>
        </p:txBody>
      </p:sp>
      <p:sp>
        <p:nvSpPr>
          <p:cNvPr id="4" name="Content Placeholder 3">
            <a:extLst>
              <a:ext uri="{FF2B5EF4-FFF2-40B4-BE49-F238E27FC236}">
                <a16:creationId xmlns:a16="http://schemas.microsoft.com/office/drawing/2014/main" id="{F5D01437-EA1C-AB4C-8D67-3BA23BB55A5E}"/>
              </a:ext>
            </a:extLst>
          </p:cNvPr>
          <p:cNvSpPr>
            <a:spLocks noGrp="1"/>
          </p:cNvSpPr>
          <p:nvPr>
            <p:ph sz="half" idx="2"/>
          </p:nvPr>
        </p:nvSpPr>
        <p:spPr>
          <a:xfrm>
            <a:off x="5337566" y="1562100"/>
            <a:ext cx="5406634" cy="4023360"/>
          </a:xfrm>
        </p:spPr>
        <p:txBody>
          <a:bodyPr>
            <a:normAutofit lnSpcReduction="10000"/>
          </a:bodyPr>
          <a:lstStyle/>
          <a:p>
            <a:r>
              <a:rPr lang="en-US" dirty="0"/>
              <a:t>A hypercube with 2</a:t>
            </a:r>
            <a:r>
              <a:rPr lang="en-US" baseline="30000" dirty="0"/>
              <a:t>n</a:t>
            </a:r>
            <a:r>
              <a:rPr lang="en-US" dirty="0"/>
              <a:t> nodes has</a:t>
            </a:r>
          </a:p>
          <a:p>
            <a:pPr lvl="1"/>
            <a:r>
              <a:rPr lang="en-US" dirty="0"/>
              <a:t>Degree of each node is n (log of number of vertices)</a:t>
            </a:r>
          </a:p>
          <a:p>
            <a:pPr lvl="1"/>
            <a:r>
              <a:rPr lang="en-US" dirty="0"/>
              <a:t>Diameter is n</a:t>
            </a:r>
          </a:p>
          <a:p>
            <a:pPr lvl="1"/>
            <a:r>
              <a:rPr lang="en-US" dirty="0"/>
              <a:t>At least 2</a:t>
            </a:r>
            <a:r>
              <a:rPr lang="en-US" baseline="30000" dirty="0"/>
              <a:t>n-1 </a:t>
            </a:r>
            <a:r>
              <a:rPr lang="en-US" dirty="0"/>
              <a:t>nodes have to be deleted to disconnect the vertices</a:t>
            </a:r>
          </a:p>
          <a:p>
            <a:pPr lvl="1"/>
            <a:r>
              <a:rPr lang="en-US" dirty="0"/>
              <a:t>Number of edges is 2</a:t>
            </a:r>
            <a:r>
              <a:rPr lang="en-US" baseline="30000" dirty="0"/>
              <a:t>n-1</a:t>
            </a:r>
            <a:r>
              <a:rPr lang="en-US" dirty="0"/>
              <a:t>n</a:t>
            </a:r>
          </a:p>
          <a:p>
            <a:pPr lvl="1"/>
            <a:r>
              <a:rPr lang="en-US" dirty="0"/>
              <a:t>Number of alternate paths between two vertices is 2</a:t>
            </a:r>
            <a:r>
              <a:rPr lang="en-US" baseline="30000" dirty="0"/>
              <a:t>d-1</a:t>
            </a:r>
            <a:r>
              <a:rPr lang="en-US" dirty="0"/>
              <a:t> where d is the distance between the vertices</a:t>
            </a:r>
          </a:p>
          <a:p>
            <a:r>
              <a:rPr lang="en-US" dirty="0"/>
              <a:t>Nodes in a hypercube are labeled using Gray code</a:t>
            </a:r>
          </a:p>
          <a:p>
            <a:pPr lvl="1"/>
            <a:r>
              <a:rPr lang="en-US" dirty="0"/>
              <a:t>There is exactly one bit changing between adjacent vertices</a:t>
            </a:r>
          </a:p>
          <a:p>
            <a:pPr lvl="1"/>
            <a:r>
              <a:rPr lang="en-US" dirty="0"/>
              <a:t>Easier to determine the route between nodes</a:t>
            </a:r>
          </a:p>
        </p:txBody>
      </p:sp>
      <p:pic>
        <p:nvPicPr>
          <p:cNvPr id="3074" name="Picture 2" descr="Solved The n-dimensional hypercube graph, denoted Qr, is the | Chegg.com">
            <a:extLst>
              <a:ext uri="{FF2B5EF4-FFF2-40B4-BE49-F238E27FC236}">
                <a16:creationId xmlns:a16="http://schemas.microsoft.com/office/drawing/2014/main" id="{715EFA37-2FA6-4248-8931-8CE1DB5F48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511" y="1562100"/>
            <a:ext cx="5053879" cy="3690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4255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3364CBF-0351-FB45-AA4E-95491CCB37A5}"/>
              </a:ext>
            </a:extLst>
          </p:cNvPr>
          <p:cNvSpPr>
            <a:spLocks noGrp="1"/>
          </p:cNvSpPr>
          <p:nvPr>
            <p:ph type="title"/>
          </p:nvPr>
        </p:nvSpPr>
        <p:spPr/>
        <p:txBody>
          <a:bodyPr/>
          <a:lstStyle/>
          <a:p>
            <a:r>
              <a:rPr lang="en-US" dirty="0"/>
              <a:t>In Class Exercise: Prove the Following</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FF32DE40-080E-B145-9B6D-2D382BB8936D}"/>
                  </a:ext>
                </a:extLst>
              </p:cNvPr>
              <p:cNvSpPr>
                <a:spLocks noGrp="1"/>
              </p:cNvSpPr>
              <p:nvPr>
                <p:ph idx="1"/>
              </p:nvPr>
            </p:nvSpPr>
            <p:spPr>
              <a:xfrm>
                <a:off x="1024127" y="2286000"/>
                <a:ext cx="10561515" cy="4023360"/>
              </a:xfrm>
            </p:spPr>
            <p:txBody>
              <a:bodyPr>
                <a:normAutofit fontScale="92500" lnSpcReduction="10000"/>
              </a:bodyPr>
              <a:lstStyle/>
              <a:p>
                <a:pPr marL="457200" indent="-457200">
                  <a:buFont typeface="+mj-lt"/>
                  <a:buAutoNum type="arabicPeriod"/>
                </a:pPr>
                <a:r>
                  <a:rPr lang="en-US" dirty="0"/>
                  <a:t>Give an example of a k-regular graph where or explain why such a graph cannot occur;</a:t>
                </a:r>
              </a:p>
              <a:p>
                <a:pPr marL="630936" lvl="1" indent="-457200">
                  <a:buFont typeface="+mj-lt"/>
                  <a:buAutoNum type="arabicPeriod"/>
                </a:pPr>
                <a:r>
                  <a:rPr lang="en-US" dirty="0"/>
                  <a:t>K even, number of vertices odd</a:t>
                </a:r>
              </a:p>
              <a:p>
                <a:pPr marL="630936" lvl="1" indent="-457200">
                  <a:buFont typeface="+mj-lt"/>
                  <a:buAutoNum type="arabicPeriod"/>
                </a:pPr>
                <a:r>
                  <a:rPr lang="en-US" dirty="0"/>
                  <a:t>K even number of vertices even</a:t>
                </a:r>
              </a:p>
              <a:p>
                <a:pPr marL="630936" lvl="1" indent="-457200">
                  <a:buFont typeface="+mj-lt"/>
                  <a:buAutoNum type="arabicPeriod"/>
                </a:pPr>
                <a:r>
                  <a:rPr lang="en-US" dirty="0"/>
                  <a:t>K odd number of vertices odd</a:t>
                </a:r>
              </a:p>
              <a:p>
                <a:pPr marL="630936" lvl="1" indent="-457200">
                  <a:buFont typeface="+mj-lt"/>
                  <a:buAutoNum type="arabicPeriod"/>
                </a:pPr>
                <a:r>
                  <a:rPr lang="en-US" dirty="0"/>
                  <a:t>K odd number of vertices even</a:t>
                </a:r>
              </a:p>
              <a:p>
                <a:pPr marL="457200" indent="-457200">
                  <a:buFont typeface="+mj-lt"/>
                  <a:buAutoNum type="arabicPeriod"/>
                </a:pPr>
                <a:r>
                  <a:rPr lang="en-US" dirty="0"/>
                  <a:t>Let v and u be the farthest two points in an n-dimensional hypercube (hypercube with 2</a:t>
                </a:r>
                <a:r>
                  <a:rPr lang="en-US" baseline="30000" dirty="0"/>
                  <a:t>n </a:t>
                </a:r>
                <a:r>
                  <a:rPr lang="en-US" dirty="0"/>
                  <a:t>nodes). Then the number of distinct shortest paths between v and u is n!</a:t>
                </a:r>
              </a:p>
              <a:p>
                <a:pPr marL="457200" indent="-457200">
                  <a:buFont typeface="+mj-lt"/>
                  <a:buAutoNum type="arabicPeriod"/>
                </a:pPr>
                <a:r>
                  <a:rPr lang="en-US" dirty="0"/>
                  <a:t>The number of nodes in a Moore graph of degree d and diameter k is</a:t>
                </a:r>
              </a:p>
              <a:p>
                <a:pPr marL="0" indent="0">
                  <a:buNone/>
                </a:pPr>
                <a14:m>
                  <m:oMathPara xmlns:m="http://schemas.openxmlformats.org/officeDocument/2006/math">
                    <m:oMathParaPr>
                      <m:jc m:val="centerGroup"/>
                    </m:oMathParaPr>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1+</m:t>
                      </m:r>
                      <m:r>
                        <a:rPr lang="en-US" b="0" i="1" smtClean="0">
                          <a:latin typeface="Cambria Math" panose="02040503050406030204" pitchFamily="18" charset="0"/>
                        </a:rPr>
                        <m:t>𝑑</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r>
                            <a:rPr lang="en-US" b="0" i="1" smtClean="0">
                              <a:latin typeface="Cambria Math" panose="02040503050406030204" pitchFamily="18" charset="0"/>
                            </a:rPr>
                            <m:t>−1</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−1)</m:t>
                              </m:r>
                            </m:e>
                            <m:sup>
                              <m:r>
                                <a:rPr lang="en-US" b="0" i="1" smtClean="0">
                                  <a:latin typeface="Cambria Math" panose="02040503050406030204" pitchFamily="18" charset="0"/>
                                </a:rPr>
                                <m:t>𝑖</m:t>
                              </m:r>
                            </m:sup>
                          </m:sSup>
                        </m:e>
                      </m:nary>
                    </m:oMath>
                  </m:oMathPara>
                </a14:m>
                <a:endParaRPr lang="en-US" dirty="0"/>
              </a:p>
              <a:p>
                <a:pPr marL="0" indent="0">
                  <a:buNone/>
                </a:pPr>
                <a:r>
                  <a:rPr lang="en-US" dirty="0"/>
                  <a:t> </a:t>
                </a:r>
              </a:p>
              <a:p>
                <a:pPr marL="457200" indent="-457200">
                  <a:buFont typeface="+mj-lt"/>
                  <a:buAutoNum type="arabicPeriod"/>
                </a:pPr>
                <a:endParaRPr lang="en-US" dirty="0"/>
              </a:p>
              <a:p>
                <a:pPr marL="457200" indent="-457200">
                  <a:buFont typeface="+mj-lt"/>
                  <a:buAutoNum type="arabicPeriod"/>
                </a:pPr>
                <a:endParaRPr lang="en-US" dirty="0"/>
              </a:p>
            </p:txBody>
          </p:sp>
        </mc:Choice>
        <mc:Fallback xmlns="">
          <p:sp>
            <p:nvSpPr>
              <p:cNvPr id="6" name="Content Placeholder 5">
                <a:extLst>
                  <a:ext uri="{FF2B5EF4-FFF2-40B4-BE49-F238E27FC236}">
                    <a16:creationId xmlns:a16="http://schemas.microsoft.com/office/drawing/2014/main" id="{FF32DE40-080E-B145-9B6D-2D382BB8936D}"/>
                  </a:ext>
                </a:extLst>
              </p:cNvPr>
              <p:cNvSpPr>
                <a:spLocks noGrp="1" noRot="1" noChangeAspect="1" noMove="1" noResize="1" noEditPoints="1" noAdjustHandles="1" noChangeArrowheads="1" noChangeShapeType="1" noTextEdit="1"/>
              </p:cNvSpPr>
              <p:nvPr>
                <p:ph idx="1"/>
              </p:nvPr>
            </p:nvSpPr>
            <p:spPr>
              <a:xfrm>
                <a:off x="1024127" y="2286000"/>
                <a:ext cx="10561515" cy="4023360"/>
              </a:xfrm>
              <a:blipFill>
                <a:blip r:embed="rId2"/>
                <a:stretch>
                  <a:fillRect l="-960" t="-2524" b="-21136"/>
                </a:stretch>
              </a:blipFill>
            </p:spPr>
            <p:txBody>
              <a:bodyPr/>
              <a:lstStyle/>
              <a:p>
                <a:r>
                  <a:rPr lang="en-US">
                    <a:noFill/>
                  </a:rPr>
                  <a:t> </a:t>
                </a:r>
              </a:p>
            </p:txBody>
          </p:sp>
        </mc:Fallback>
      </mc:AlternateContent>
    </p:spTree>
    <p:extLst>
      <p:ext uri="{BB962C8B-B14F-4D97-AF65-F5344CB8AC3E}">
        <p14:creationId xmlns:p14="http://schemas.microsoft.com/office/powerpoint/2010/main" val="8150514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7890" name="Rectangle 2"/>
          <p:cNvSpPr>
            <a:spLocks noGrp="1" noChangeArrowheads="1"/>
          </p:cNvSpPr>
          <p:nvPr>
            <p:ph type="title"/>
          </p:nvPr>
        </p:nvSpPr>
        <p:spPr/>
        <p:txBody>
          <a:bodyPr/>
          <a:lstStyle/>
          <a:p>
            <a:r>
              <a:rPr lang="en-US" altLang="zh-TW" dirty="0">
                <a:ea typeface="新細明體" pitchFamily="30" charset="-120"/>
                <a:cs typeface="新細明體" pitchFamily="30" charset="-120"/>
              </a:rPr>
              <a:t>Graph Representations</a:t>
            </a:r>
          </a:p>
        </p:txBody>
      </p:sp>
      <p:sp>
        <p:nvSpPr>
          <p:cNvPr id="1317891" name="Rectangle 3"/>
          <p:cNvSpPr>
            <a:spLocks noGrp="1" noChangeArrowheads="1"/>
          </p:cNvSpPr>
          <p:nvPr>
            <p:ph sz="half" idx="1"/>
          </p:nvPr>
        </p:nvSpPr>
        <p:spPr>
          <a:xfrm>
            <a:off x="714203" y="2303010"/>
            <a:ext cx="4754880" cy="4023360"/>
          </a:xfrm>
        </p:spPr>
        <p:txBody>
          <a:bodyPr>
            <a:noAutofit/>
          </a:bodyPr>
          <a:lstStyle/>
          <a:p>
            <a:pPr>
              <a:lnSpc>
                <a:spcPct val="90000"/>
              </a:lnSpc>
            </a:pPr>
            <a:r>
              <a:rPr lang="en-US" altLang="zh-TW" sz="1800" dirty="0">
                <a:ea typeface="新細明體" pitchFamily="30" charset="-120"/>
                <a:cs typeface="新細明體" pitchFamily="30" charset="-120"/>
              </a:rPr>
              <a:t>Adjacency matrix (two-dimensional array)</a:t>
            </a:r>
          </a:p>
          <a:p>
            <a:pPr lvl="1">
              <a:lnSpc>
                <a:spcPct val="90000"/>
              </a:lnSpc>
            </a:pPr>
            <a:r>
              <a:rPr lang="en-US" altLang="zh-TW" dirty="0">
                <a:ea typeface="新細明體" pitchFamily="30" charset="-120"/>
                <a:cs typeface="新細明體" pitchFamily="30" charset="-120"/>
              </a:rPr>
              <a:t>Let G=(V,E) be a graph with </a:t>
            </a:r>
            <a:r>
              <a:rPr lang="en-US" altLang="zh-TW" dirty="0" err="1">
                <a:ea typeface="新細明體" pitchFamily="30" charset="-120"/>
                <a:cs typeface="新細明體" pitchFamily="30" charset="-120"/>
              </a:rPr>
              <a:t>n</a:t>
            </a:r>
            <a:r>
              <a:rPr lang="en-US" altLang="zh-TW" dirty="0">
                <a:ea typeface="新細明體" pitchFamily="30" charset="-120"/>
                <a:cs typeface="新細明體" pitchFamily="30" charset="-120"/>
              </a:rPr>
              <a:t> vertices.</a:t>
            </a:r>
          </a:p>
          <a:p>
            <a:pPr lvl="1">
              <a:lnSpc>
                <a:spcPct val="90000"/>
              </a:lnSpc>
            </a:pPr>
            <a:r>
              <a:rPr lang="en-US" altLang="zh-TW" dirty="0">
                <a:ea typeface="新細明體" pitchFamily="30" charset="-120"/>
                <a:cs typeface="新細明體" pitchFamily="30" charset="-120"/>
              </a:rPr>
              <a:t>The </a:t>
            </a:r>
            <a:r>
              <a:rPr lang="en-US" altLang="zh-TW" dirty="0">
                <a:solidFill>
                  <a:srgbClr val="FF0000"/>
                </a:solidFill>
                <a:ea typeface="新細明體" pitchFamily="30" charset="-120"/>
                <a:cs typeface="新細明體" pitchFamily="30" charset="-120"/>
              </a:rPr>
              <a:t>adjacency matrix</a:t>
            </a:r>
            <a:r>
              <a:rPr lang="en-US" altLang="zh-TW" dirty="0">
                <a:ea typeface="新細明體" pitchFamily="30" charset="-120"/>
                <a:cs typeface="新細明體" pitchFamily="30" charset="-120"/>
              </a:rPr>
              <a:t> of G is a two-dimensional </a:t>
            </a:r>
            <a:r>
              <a:rPr lang="en-US" altLang="zh-TW" dirty="0" err="1">
                <a:ea typeface="新細明體" pitchFamily="30" charset="-120"/>
                <a:cs typeface="新細明體" pitchFamily="30" charset="-120"/>
              </a:rPr>
              <a:t>n</a:t>
            </a:r>
            <a:r>
              <a:rPr lang="en-US" altLang="zh-TW" dirty="0" err="1">
                <a:ea typeface="新細明體" pitchFamily="30" charset="-120"/>
                <a:cs typeface="新細明體" pitchFamily="30" charset="-120"/>
                <a:sym typeface="Symbol" pitchFamily="30" charset="2"/>
              </a:rPr>
              <a:t></a:t>
            </a:r>
            <a:r>
              <a:rPr lang="en-US" altLang="zh-TW" dirty="0" err="1">
                <a:ea typeface="新細明體" pitchFamily="30" charset="-120"/>
                <a:cs typeface="新細明體" pitchFamily="30" charset="-120"/>
              </a:rPr>
              <a:t>n</a:t>
            </a:r>
            <a:r>
              <a:rPr lang="en-US" altLang="zh-TW" dirty="0">
                <a:ea typeface="新細明體" pitchFamily="30" charset="-120"/>
                <a:cs typeface="新細明體" pitchFamily="30" charset="-120"/>
              </a:rPr>
              <a:t> array, say </a:t>
            </a:r>
            <a:r>
              <a:rPr lang="en-US" altLang="zh-TW" i="1" dirty="0" err="1">
                <a:solidFill>
                  <a:srgbClr val="FF0000"/>
                </a:solidFill>
                <a:ea typeface="新細明體" pitchFamily="30" charset="-120"/>
                <a:cs typeface="新細明體" pitchFamily="30" charset="-120"/>
              </a:rPr>
              <a:t>adj_mat</a:t>
            </a:r>
            <a:endParaRPr lang="en-US" altLang="zh-TW" i="1" dirty="0">
              <a:solidFill>
                <a:srgbClr val="FF0000"/>
              </a:solidFill>
              <a:ea typeface="新細明體" pitchFamily="30" charset="-120"/>
              <a:cs typeface="新細明體" pitchFamily="30" charset="-120"/>
            </a:endParaRPr>
          </a:p>
          <a:p>
            <a:pPr lvl="1">
              <a:lnSpc>
                <a:spcPct val="90000"/>
              </a:lnSpc>
            </a:pPr>
            <a:endParaRPr lang="en-US" altLang="zh-TW" i="1" dirty="0">
              <a:solidFill>
                <a:srgbClr val="FF0000"/>
              </a:solidFill>
              <a:ea typeface="新細明體" pitchFamily="30" charset="-120"/>
              <a:cs typeface="新細明體" pitchFamily="30" charset="-120"/>
            </a:endParaRPr>
          </a:p>
          <a:p>
            <a:pPr lvl="1">
              <a:lnSpc>
                <a:spcPct val="90000"/>
              </a:lnSpc>
            </a:pPr>
            <a:r>
              <a:rPr lang="en-US" altLang="zh-TW" dirty="0">
                <a:ea typeface="新細明體" pitchFamily="30" charset="-120"/>
                <a:cs typeface="新細明體" pitchFamily="30" charset="-120"/>
              </a:rPr>
              <a:t>If the edge (vi, </a:t>
            </a:r>
            <a:r>
              <a:rPr lang="en-US" altLang="zh-TW" dirty="0" err="1">
                <a:ea typeface="新細明體" pitchFamily="30" charset="-120"/>
                <a:cs typeface="新細明體" pitchFamily="30" charset="-120"/>
              </a:rPr>
              <a:t>vj</a:t>
            </a:r>
            <a:r>
              <a:rPr lang="en-US" altLang="zh-TW" dirty="0">
                <a:ea typeface="新細明體" pitchFamily="30" charset="-120"/>
                <a:cs typeface="新細明體" pitchFamily="30" charset="-120"/>
              </a:rPr>
              <a:t>) is in E(G), </a:t>
            </a:r>
            <a:r>
              <a:rPr lang="en-US" altLang="zh-TW" dirty="0" err="1">
                <a:ea typeface="新細明體" pitchFamily="30" charset="-120"/>
                <a:cs typeface="新細明體" pitchFamily="30" charset="-120"/>
              </a:rPr>
              <a:t>adj_mat[i][j</a:t>
            </a:r>
            <a:r>
              <a:rPr lang="en-US" altLang="zh-TW" dirty="0">
                <a:ea typeface="新細明體" pitchFamily="30" charset="-120"/>
                <a:cs typeface="新細明體" pitchFamily="30" charset="-120"/>
              </a:rPr>
              <a:t>]=1</a:t>
            </a:r>
          </a:p>
          <a:p>
            <a:pPr lvl="1">
              <a:lnSpc>
                <a:spcPct val="90000"/>
              </a:lnSpc>
            </a:pPr>
            <a:r>
              <a:rPr lang="en-US" altLang="zh-TW" dirty="0">
                <a:ea typeface="新細明體" pitchFamily="30" charset="-120"/>
                <a:cs typeface="新細明體" pitchFamily="30" charset="-120"/>
              </a:rPr>
              <a:t>If there is no such edge in E(G), </a:t>
            </a:r>
            <a:r>
              <a:rPr lang="en-US" altLang="zh-TW" dirty="0" err="1">
                <a:ea typeface="新細明體" pitchFamily="30" charset="-120"/>
                <a:cs typeface="新細明體" pitchFamily="30" charset="-120"/>
              </a:rPr>
              <a:t>adj_mat[i][j</a:t>
            </a:r>
            <a:r>
              <a:rPr lang="en-US" altLang="zh-TW" dirty="0">
                <a:ea typeface="新細明體" pitchFamily="30" charset="-120"/>
                <a:cs typeface="新細明體" pitchFamily="30" charset="-120"/>
              </a:rPr>
              <a:t>]=0</a:t>
            </a:r>
          </a:p>
          <a:p>
            <a:pPr lvl="1">
              <a:lnSpc>
                <a:spcPct val="90000"/>
              </a:lnSpc>
            </a:pPr>
            <a:r>
              <a:rPr lang="en-US" altLang="zh-TW" dirty="0">
                <a:ea typeface="新細明體" pitchFamily="30" charset="-120"/>
                <a:cs typeface="新細明體" pitchFamily="30" charset="-120"/>
              </a:rPr>
              <a:t>The adjacency matrix for an undirected graph is symmetric; the adjacency matrix for a digraph need not be symmetric </a:t>
            </a:r>
          </a:p>
        </p:txBody>
      </p:sp>
      <p:grpSp>
        <p:nvGrpSpPr>
          <p:cNvPr id="5" name="Group 4">
            <a:extLst>
              <a:ext uri="{FF2B5EF4-FFF2-40B4-BE49-F238E27FC236}">
                <a16:creationId xmlns:a16="http://schemas.microsoft.com/office/drawing/2014/main" id="{2BDDAD3E-A6C1-6340-B967-71F8864DD465}"/>
              </a:ext>
            </a:extLst>
          </p:cNvPr>
          <p:cNvGrpSpPr/>
          <p:nvPr/>
        </p:nvGrpSpPr>
        <p:grpSpPr>
          <a:xfrm>
            <a:off x="5477179" y="1876290"/>
            <a:ext cx="6970712" cy="4645025"/>
            <a:chOff x="2490788" y="1730375"/>
            <a:chExt cx="6970712" cy="4645025"/>
          </a:xfrm>
        </p:grpSpPr>
        <p:sp>
          <p:nvSpPr>
            <p:cNvPr id="6" name="Oval 3">
              <a:extLst>
                <a:ext uri="{FF2B5EF4-FFF2-40B4-BE49-F238E27FC236}">
                  <a16:creationId xmlns:a16="http://schemas.microsoft.com/office/drawing/2014/main" id="{2D0DDEB2-D861-A24D-8E4A-0FF09DE17C02}"/>
                </a:ext>
              </a:extLst>
            </p:cNvPr>
            <p:cNvSpPr>
              <a:spLocks noChangeArrowheads="1"/>
            </p:cNvSpPr>
            <p:nvPr/>
          </p:nvSpPr>
          <p:spPr bwMode="auto">
            <a:xfrm>
              <a:off x="4471988" y="1730375"/>
              <a:ext cx="342900" cy="342900"/>
            </a:xfrm>
            <a:prstGeom prst="ellipse">
              <a:avLst/>
            </a:prstGeom>
            <a:solidFill>
              <a:srgbClr val="FFFFFF"/>
            </a:solidFill>
            <a:ln w="9525">
              <a:solidFill>
                <a:srgbClr val="000000"/>
              </a:solidFill>
              <a:round/>
              <a:headEnd/>
              <a:tailEnd/>
            </a:ln>
          </p:spPr>
          <p:txBody>
            <a:bodyPr>
              <a:prstTxWarp prst="textNoShape">
                <a:avLst/>
              </a:prstTxWarp>
            </a:bodyPr>
            <a:lstStyle/>
            <a:p>
              <a:endParaRPr lang="en-US"/>
            </a:p>
          </p:txBody>
        </p:sp>
        <p:sp>
          <p:nvSpPr>
            <p:cNvPr id="7" name="Text Box 4">
              <a:extLst>
                <a:ext uri="{FF2B5EF4-FFF2-40B4-BE49-F238E27FC236}">
                  <a16:creationId xmlns:a16="http://schemas.microsoft.com/office/drawing/2014/main" id="{58DCFBE6-922F-D148-8D42-6D55B1A6B09F}"/>
                </a:ext>
              </a:extLst>
            </p:cNvPr>
            <p:cNvSpPr txBox="1">
              <a:spLocks noChangeArrowheads="1"/>
            </p:cNvSpPr>
            <p:nvPr/>
          </p:nvSpPr>
          <p:spPr bwMode="auto">
            <a:xfrm>
              <a:off x="4471988" y="1730375"/>
              <a:ext cx="342900" cy="228600"/>
            </a:xfrm>
            <a:prstGeom prst="rect">
              <a:avLst/>
            </a:prstGeom>
            <a:noFill/>
            <a:ln w="9525">
              <a:noFill/>
              <a:miter lim="800000"/>
              <a:headEnd/>
              <a:tailEnd/>
            </a:ln>
          </p:spPr>
          <p:txBody>
            <a:bodyPr lIns="0" tIns="0" rIns="0" bIns="0">
              <a:prstTxWarp prst="textNoShape">
                <a:avLst/>
              </a:prstTxWarp>
            </a:bodyPr>
            <a:lstStyle/>
            <a:p>
              <a:pPr algn="ctr"/>
              <a:r>
                <a:rPr lang="en-US" altLang="zh-TW">
                  <a:latin typeface="Times New Roman" pitchFamily="30" charset="0"/>
                  <a:ea typeface="新細明體" pitchFamily="30" charset="-120"/>
                  <a:cs typeface="新細明體" pitchFamily="30" charset="-120"/>
                </a:rPr>
                <a:t>A</a:t>
              </a:r>
            </a:p>
          </p:txBody>
        </p:sp>
        <p:sp>
          <p:nvSpPr>
            <p:cNvPr id="8" name="Oval 5">
              <a:extLst>
                <a:ext uri="{FF2B5EF4-FFF2-40B4-BE49-F238E27FC236}">
                  <a16:creationId xmlns:a16="http://schemas.microsoft.com/office/drawing/2014/main" id="{50E82FC8-F2DE-284B-915C-DB3C733AB9B1}"/>
                </a:ext>
              </a:extLst>
            </p:cNvPr>
            <p:cNvSpPr>
              <a:spLocks noChangeArrowheads="1"/>
            </p:cNvSpPr>
            <p:nvPr/>
          </p:nvSpPr>
          <p:spPr bwMode="auto">
            <a:xfrm>
              <a:off x="3557588" y="1730375"/>
              <a:ext cx="342900" cy="342900"/>
            </a:xfrm>
            <a:prstGeom prst="ellipse">
              <a:avLst/>
            </a:prstGeom>
            <a:solidFill>
              <a:srgbClr val="FFFFFF"/>
            </a:solidFill>
            <a:ln w="9525">
              <a:solidFill>
                <a:srgbClr val="000000"/>
              </a:solidFill>
              <a:round/>
              <a:headEnd/>
              <a:tailEnd/>
            </a:ln>
          </p:spPr>
          <p:txBody>
            <a:bodyPr>
              <a:prstTxWarp prst="textNoShape">
                <a:avLst/>
              </a:prstTxWarp>
            </a:bodyPr>
            <a:lstStyle/>
            <a:p>
              <a:endParaRPr lang="en-US"/>
            </a:p>
          </p:txBody>
        </p:sp>
        <p:sp>
          <p:nvSpPr>
            <p:cNvPr id="9" name="Text Box 6">
              <a:extLst>
                <a:ext uri="{FF2B5EF4-FFF2-40B4-BE49-F238E27FC236}">
                  <a16:creationId xmlns:a16="http://schemas.microsoft.com/office/drawing/2014/main" id="{0C0098BF-D65F-1A4C-8D33-BD223D8C4D9C}"/>
                </a:ext>
              </a:extLst>
            </p:cNvPr>
            <p:cNvSpPr txBox="1">
              <a:spLocks noChangeArrowheads="1"/>
            </p:cNvSpPr>
            <p:nvPr/>
          </p:nvSpPr>
          <p:spPr bwMode="auto">
            <a:xfrm>
              <a:off x="3557588" y="1730375"/>
              <a:ext cx="342900" cy="228600"/>
            </a:xfrm>
            <a:prstGeom prst="rect">
              <a:avLst/>
            </a:prstGeom>
            <a:noFill/>
            <a:ln w="9525">
              <a:noFill/>
              <a:miter lim="800000"/>
              <a:headEnd/>
              <a:tailEnd/>
            </a:ln>
          </p:spPr>
          <p:txBody>
            <a:bodyPr lIns="0" tIns="0" rIns="0" bIns="0">
              <a:prstTxWarp prst="textNoShape">
                <a:avLst/>
              </a:prstTxWarp>
            </a:bodyPr>
            <a:lstStyle/>
            <a:p>
              <a:pPr algn="ctr"/>
              <a:r>
                <a:rPr lang="en-US" altLang="zh-TW">
                  <a:latin typeface="Times New Roman" pitchFamily="30" charset="0"/>
                  <a:ea typeface="新細明體" pitchFamily="30" charset="-120"/>
                  <a:cs typeface="新細明體" pitchFamily="30" charset="-120"/>
                </a:rPr>
                <a:t>D</a:t>
              </a:r>
            </a:p>
          </p:txBody>
        </p:sp>
        <p:sp>
          <p:nvSpPr>
            <p:cNvPr id="10" name="Oval 7">
              <a:extLst>
                <a:ext uri="{FF2B5EF4-FFF2-40B4-BE49-F238E27FC236}">
                  <a16:creationId xmlns:a16="http://schemas.microsoft.com/office/drawing/2014/main" id="{35713DB9-5540-DE4C-AB7E-A28044D7DF8F}"/>
                </a:ext>
              </a:extLst>
            </p:cNvPr>
            <p:cNvSpPr>
              <a:spLocks noChangeArrowheads="1"/>
            </p:cNvSpPr>
            <p:nvPr/>
          </p:nvSpPr>
          <p:spPr bwMode="auto">
            <a:xfrm>
              <a:off x="4471988" y="2416175"/>
              <a:ext cx="342900" cy="342900"/>
            </a:xfrm>
            <a:prstGeom prst="ellipse">
              <a:avLst/>
            </a:prstGeom>
            <a:solidFill>
              <a:srgbClr val="FFFFFF"/>
            </a:solidFill>
            <a:ln w="9525">
              <a:solidFill>
                <a:srgbClr val="000000"/>
              </a:solidFill>
              <a:round/>
              <a:headEnd/>
              <a:tailEnd/>
            </a:ln>
          </p:spPr>
          <p:txBody>
            <a:bodyPr>
              <a:prstTxWarp prst="textNoShape">
                <a:avLst/>
              </a:prstTxWarp>
            </a:bodyPr>
            <a:lstStyle/>
            <a:p>
              <a:endParaRPr lang="en-US"/>
            </a:p>
          </p:txBody>
        </p:sp>
        <p:sp>
          <p:nvSpPr>
            <p:cNvPr id="11" name="Text Box 8">
              <a:extLst>
                <a:ext uri="{FF2B5EF4-FFF2-40B4-BE49-F238E27FC236}">
                  <a16:creationId xmlns:a16="http://schemas.microsoft.com/office/drawing/2014/main" id="{3D0BD633-432F-BE4C-AD0F-E7B96F0B5AB8}"/>
                </a:ext>
              </a:extLst>
            </p:cNvPr>
            <p:cNvSpPr txBox="1">
              <a:spLocks noChangeArrowheads="1"/>
            </p:cNvSpPr>
            <p:nvPr/>
          </p:nvSpPr>
          <p:spPr bwMode="auto">
            <a:xfrm>
              <a:off x="4471988" y="2416175"/>
              <a:ext cx="342900" cy="228600"/>
            </a:xfrm>
            <a:prstGeom prst="rect">
              <a:avLst/>
            </a:prstGeom>
            <a:noFill/>
            <a:ln w="9525">
              <a:noFill/>
              <a:miter lim="800000"/>
              <a:headEnd/>
              <a:tailEnd/>
            </a:ln>
          </p:spPr>
          <p:txBody>
            <a:bodyPr lIns="0" tIns="0" rIns="0" bIns="0">
              <a:prstTxWarp prst="textNoShape">
                <a:avLst/>
              </a:prstTxWarp>
            </a:bodyPr>
            <a:lstStyle/>
            <a:p>
              <a:pPr algn="ctr"/>
              <a:r>
                <a:rPr lang="en-US" altLang="zh-TW">
                  <a:latin typeface="Times New Roman" pitchFamily="30" charset="0"/>
                  <a:ea typeface="新細明體" pitchFamily="30" charset="-120"/>
                  <a:cs typeface="新細明體" pitchFamily="30" charset="-120"/>
                </a:rPr>
                <a:t>B</a:t>
              </a:r>
            </a:p>
          </p:txBody>
        </p:sp>
        <p:sp>
          <p:nvSpPr>
            <p:cNvPr id="12" name="Oval 9">
              <a:extLst>
                <a:ext uri="{FF2B5EF4-FFF2-40B4-BE49-F238E27FC236}">
                  <a16:creationId xmlns:a16="http://schemas.microsoft.com/office/drawing/2014/main" id="{0DDFC33E-BB57-8A4A-93F4-4B85A547F09F}"/>
                </a:ext>
              </a:extLst>
            </p:cNvPr>
            <p:cNvSpPr>
              <a:spLocks noChangeArrowheads="1"/>
            </p:cNvSpPr>
            <p:nvPr/>
          </p:nvSpPr>
          <p:spPr bwMode="auto">
            <a:xfrm>
              <a:off x="3557588" y="2416175"/>
              <a:ext cx="342900" cy="342900"/>
            </a:xfrm>
            <a:prstGeom prst="ellipse">
              <a:avLst/>
            </a:prstGeom>
            <a:solidFill>
              <a:srgbClr val="FFFFFF"/>
            </a:solidFill>
            <a:ln w="9525">
              <a:solidFill>
                <a:srgbClr val="000000"/>
              </a:solidFill>
              <a:round/>
              <a:headEnd/>
              <a:tailEnd/>
            </a:ln>
          </p:spPr>
          <p:txBody>
            <a:bodyPr>
              <a:prstTxWarp prst="textNoShape">
                <a:avLst/>
              </a:prstTxWarp>
            </a:bodyPr>
            <a:lstStyle/>
            <a:p>
              <a:endParaRPr lang="en-US"/>
            </a:p>
          </p:txBody>
        </p:sp>
        <p:sp>
          <p:nvSpPr>
            <p:cNvPr id="13" name="Text Box 10">
              <a:extLst>
                <a:ext uri="{FF2B5EF4-FFF2-40B4-BE49-F238E27FC236}">
                  <a16:creationId xmlns:a16="http://schemas.microsoft.com/office/drawing/2014/main" id="{2AE91B52-4E55-8449-A29E-345A0882F2DB}"/>
                </a:ext>
              </a:extLst>
            </p:cNvPr>
            <p:cNvSpPr txBox="1">
              <a:spLocks noChangeArrowheads="1"/>
            </p:cNvSpPr>
            <p:nvPr/>
          </p:nvSpPr>
          <p:spPr bwMode="auto">
            <a:xfrm>
              <a:off x="3557588" y="2416175"/>
              <a:ext cx="342900" cy="228600"/>
            </a:xfrm>
            <a:prstGeom prst="rect">
              <a:avLst/>
            </a:prstGeom>
            <a:noFill/>
            <a:ln w="9525">
              <a:noFill/>
              <a:miter lim="800000"/>
              <a:headEnd/>
              <a:tailEnd/>
            </a:ln>
          </p:spPr>
          <p:txBody>
            <a:bodyPr lIns="0" tIns="0" rIns="0" bIns="0">
              <a:prstTxWarp prst="textNoShape">
                <a:avLst/>
              </a:prstTxWarp>
            </a:bodyPr>
            <a:lstStyle/>
            <a:p>
              <a:pPr algn="ctr"/>
              <a:r>
                <a:rPr lang="en-US" altLang="zh-TW">
                  <a:latin typeface="Times New Roman" pitchFamily="30" charset="0"/>
                  <a:ea typeface="新細明體" pitchFamily="30" charset="-120"/>
                  <a:cs typeface="新細明體" pitchFamily="30" charset="-120"/>
                </a:rPr>
                <a:t>C</a:t>
              </a:r>
            </a:p>
          </p:txBody>
        </p:sp>
        <p:sp>
          <p:nvSpPr>
            <p:cNvPr id="14" name="Text Box 11">
              <a:extLst>
                <a:ext uri="{FF2B5EF4-FFF2-40B4-BE49-F238E27FC236}">
                  <a16:creationId xmlns:a16="http://schemas.microsoft.com/office/drawing/2014/main" id="{1479FD15-13B1-9049-9159-E20C79A0340A}"/>
                </a:ext>
              </a:extLst>
            </p:cNvPr>
            <p:cNvSpPr txBox="1">
              <a:spLocks noChangeArrowheads="1"/>
            </p:cNvSpPr>
            <p:nvPr/>
          </p:nvSpPr>
          <p:spPr bwMode="auto">
            <a:xfrm>
              <a:off x="3143250" y="2809876"/>
              <a:ext cx="2012950" cy="403225"/>
            </a:xfrm>
            <a:prstGeom prst="rect">
              <a:avLst/>
            </a:prstGeom>
            <a:noFill/>
            <a:ln w="9525">
              <a:noFill/>
              <a:miter lim="800000"/>
              <a:headEnd/>
              <a:tailEnd/>
            </a:ln>
          </p:spPr>
          <p:txBody>
            <a:bodyPr lIns="0" tIns="0" rIns="0" bIns="0">
              <a:prstTxWarp prst="textNoShape">
                <a:avLst/>
              </a:prstTxWarp>
            </a:bodyPr>
            <a:lstStyle/>
            <a:p>
              <a:pPr algn="ctr"/>
              <a:r>
                <a:rPr lang="en-US" altLang="zh-TW">
                  <a:latin typeface="Times New Roman" pitchFamily="30" charset="0"/>
                  <a:ea typeface="新細明體" pitchFamily="30" charset="-120"/>
                  <a:cs typeface="新細明體" pitchFamily="30" charset="-120"/>
                </a:rPr>
                <a:t> (a) G1 </a:t>
              </a:r>
            </a:p>
            <a:p>
              <a:pPr algn="ctr"/>
              <a:r>
                <a:rPr lang="en-US" altLang="zh-TW">
                  <a:latin typeface="Times New Roman" pitchFamily="30" charset="0"/>
                  <a:ea typeface="新細明體" pitchFamily="30" charset="-120"/>
                  <a:cs typeface="新細明體" pitchFamily="30" charset="-120"/>
                </a:rPr>
                <a:t>( undirected graph )</a:t>
              </a:r>
            </a:p>
          </p:txBody>
        </p:sp>
        <p:sp>
          <p:nvSpPr>
            <p:cNvPr id="15" name="Text Box 12">
              <a:extLst>
                <a:ext uri="{FF2B5EF4-FFF2-40B4-BE49-F238E27FC236}">
                  <a16:creationId xmlns:a16="http://schemas.microsoft.com/office/drawing/2014/main" id="{64D40609-C747-094F-A766-02FF7232D89D}"/>
                </a:ext>
              </a:extLst>
            </p:cNvPr>
            <p:cNvSpPr txBox="1">
              <a:spLocks noChangeArrowheads="1"/>
            </p:cNvSpPr>
            <p:nvPr/>
          </p:nvSpPr>
          <p:spPr bwMode="auto">
            <a:xfrm>
              <a:off x="6672263" y="2852738"/>
              <a:ext cx="2133600" cy="576262"/>
            </a:xfrm>
            <a:prstGeom prst="rect">
              <a:avLst/>
            </a:prstGeom>
            <a:noFill/>
            <a:ln w="9525">
              <a:noFill/>
              <a:miter lim="800000"/>
              <a:headEnd/>
              <a:tailEnd/>
            </a:ln>
          </p:spPr>
          <p:txBody>
            <a:bodyPr lIns="0" tIns="0" rIns="0" bIns="0">
              <a:prstTxWarp prst="textNoShape">
                <a:avLst/>
              </a:prstTxWarp>
            </a:bodyPr>
            <a:lstStyle/>
            <a:p>
              <a:pPr algn="ctr"/>
              <a:r>
                <a:rPr lang="en-US" altLang="zh-TW">
                  <a:latin typeface="Times New Roman" pitchFamily="30" charset="0"/>
                  <a:ea typeface="新細明體" pitchFamily="30" charset="-120"/>
                  <a:cs typeface="新細明體" pitchFamily="30" charset="-120"/>
                </a:rPr>
                <a:t> (b) G2 </a:t>
              </a:r>
            </a:p>
            <a:p>
              <a:pPr algn="ctr"/>
              <a:r>
                <a:rPr lang="en-US" altLang="zh-TW">
                  <a:latin typeface="Times New Roman" pitchFamily="30" charset="0"/>
                  <a:ea typeface="新細明體" pitchFamily="30" charset="-120"/>
                  <a:cs typeface="新細明體" pitchFamily="30" charset="-120"/>
                </a:rPr>
                <a:t>( directed graph )</a:t>
              </a:r>
            </a:p>
          </p:txBody>
        </p:sp>
        <p:sp>
          <p:nvSpPr>
            <p:cNvPr id="16" name="Line 13">
              <a:extLst>
                <a:ext uri="{FF2B5EF4-FFF2-40B4-BE49-F238E27FC236}">
                  <a16:creationId xmlns:a16="http://schemas.microsoft.com/office/drawing/2014/main" id="{DEDDFC76-BAC8-2148-B7E5-9233580A3386}"/>
                </a:ext>
              </a:extLst>
            </p:cNvPr>
            <p:cNvSpPr>
              <a:spLocks noChangeShapeType="1"/>
            </p:cNvSpPr>
            <p:nvPr/>
          </p:nvSpPr>
          <p:spPr bwMode="auto">
            <a:xfrm flipH="1">
              <a:off x="3900488" y="1958975"/>
              <a:ext cx="571500" cy="1588"/>
            </a:xfrm>
            <a:prstGeom prst="line">
              <a:avLst/>
            </a:prstGeom>
            <a:noFill/>
            <a:ln w="9525">
              <a:solidFill>
                <a:srgbClr val="000000"/>
              </a:solidFill>
              <a:round/>
              <a:headEnd/>
              <a:tailEnd/>
            </a:ln>
          </p:spPr>
          <p:txBody>
            <a:bodyPr>
              <a:prstTxWarp prst="textNoShape">
                <a:avLst/>
              </a:prstTxWarp>
            </a:bodyPr>
            <a:lstStyle/>
            <a:p>
              <a:endParaRPr lang="en-US"/>
            </a:p>
          </p:txBody>
        </p:sp>
        <p:sp>
          <p:nvSpPr>
            <p:cNvPr id="17" name="Line 14">
              <a:extLst>
                <a:ext uri="{FF2B5EF4-FFF2-40B4-BE49-F238E27FC236}">
                  <a16:creationId xmlns:a16="http://schemas.microsoft.com/office/drawing/2014/main" id="{B3D8B6E1-2D2C-6046-9FA9-075B1F800326}"/>
                </a:ext>
              </a:extLst>
            </p:cNvPr>
            <p:cNvSpPr>
              <a:spLocks noChangeShapeType="1"/>
            </p:cNvSpPr>
            <p:nvPr/>
          </p:nvSpPr>
          <p:spPr bwMode="auto">
            <a:xfrm>
              <a:off x="3786188" y="2073275"/>
              <a:ext cx="685800" cy="457200"/>
            </a:xfrm>
            <a:prstGeom prst="line">
              <a:avLst/>
            </a:prstGeom>
            <a:noFill/>
            <a:ln w="9525">
              <a:solidFill>
                <a:srgbClr val="000000"/>
              </a:solidFill>
              <a:round/>
              <a:headEnd/>
              <a:tailEnd/>
            </a:ln>
          </p:spPr>
          <p:txBody>
            <a:bodyPr>
              <a:prstTxWarp prst="textNoShape">
                <a:avLst/>
              </a:prstTxWarp>
            </a:bodyPr>
            <a:lstStyle/>
            <a:p>
              <a:endParaRPr lang="en-US"/>
            </a:p>
          </p:txBody>
        </p:sp>
        <p:sp>
          <p:nvSpPr>
            <p:cNvPr id="18" name="Line 15">
              <a:extLst>
                <a:ext uri="{FF2B5EF4-FFF2-40B4-BE49-F238E27FC236}">
                  <a16:creationId xmlns:a16="http://schemas.microsoft.com/office/drawing/2014/main" id="{99FFE665-7D85-AA42-8048-D12FDD730BB1}"/>
                </a:ext>
              </a:extLst>
            </p:cNvPr>
            <p:cNvSpPr>
              <a:spLocks noChangeShapeType="1"/>
            </p:cNvSpPr>
            <p:nvPr/>
          </p:nvSpPr>
          <p:spPr bwMode="auto">
            <a:xfrm>
              <a:off x="3671889" y="2073275"/>
              <a:ext cx="1587" cy="342900"/>
            </a:xfrm>
            <a:prstGeom prst="line">
              <a:avLst/>
            </a:prstGeom>
            <a:noFill/>
            <a:ln w="9525">
              <a:solidFill>
                <a:srgbClr val="000000"/>
              </a:solidFill>
              <a:round/>
              <a:headEnd/>
              <a:tailEnd/>
            </a:ln>
          </p:spPr>
          <p:txBody>
            <a:bodyPr>
              <a:prstTxWarp prst="textNoShape">
                <a:avLst/>
              </a:prstTxWarp>
            </a:bodyPr>
            <a:lstStyle/>
            <a:p>
              <a:endParaRPr lang="en-US"/>
            </a:p>
          </p:txBody>
        </p:sp>
        <p:sp>
          <p:nvSpPr>
            <p:cNvPr id="19" name="Line 16">
              <a:extLst>
                <a:ext uri="{FF2B5EF4-FFF2-40B4-BE49-F238E27FC236}">
                  <a16:creationId xmlns:a16="http://schemas.microsoft.com/office/drawing/2014/main" id="{BC7E42B2-0441-B64B-BAA3-5A21AEA16854}"/>
                </a:ext>
              </a:extLst>
            </p:cNvPr>
            <p:cNvSpPr>
              <a:spLocks noChangeShapeType="1"/>
            </p:cNvSpPr>
            <p:nvPr/>
          </p:nvSpPr>
          <p:spPr bwMode="auto">
            <a:xfrm>
              <a:off x="4586289" y="2073275"/>
              <a:ext cx="1587" cy="342900"/>
            </a:xfrm>
            <a:prstGeom prst="line">
              <a:avLst/>
            </a:prstGeom>
            <a:noFill/>
            <a:ln w="9525">
              <a:solidFill>
                <a:srgbClr val="000000"/>
              </a:solidFill>
              <a:round/>
              <a:headEnd/>
              <a:tailEnd/>
            </a:ln>
          </p:spPr>
          <p:txBody>
            <a:bodyPr>
              <a:prstTxWarp prst="textNoShape">
                <a:avLst/>
              </a:prstTxWarp>
            </a:bodyPr>
            <a:lstStyle/>
            <a:p>
              <a:endParaRPr lang="en-US"/>
            </a:p>
          </p:txBody>
        </p:sp>
        <p:sp>
          <p:nvSpPr>
            <p:cNvPr id="20" name="Line 17">
              <a:extLst>
                <a:ext uri="{FF2B5EF4-FFF2-40B4-BE49-F238E27FC236}">
                  <a16:creationId xmlns:a16="http://schemas.microsoft.com/office/drawing/2014/main" id="{F168127F-60FE-C74D-B5B0-FC2911033E72}"/>
                </a:ext>
              </a:extLst>
            </p:cNvPr>
            <p:cNvSpPr>
              <a:spLocks noChangeShapeType="1"/>
            </p:cNvSpPr>
            <p:nvPr/>
          </p:nvSpPr>
          <p:spPr bwMode="auto">
            <a:xfrm flipH="1">
              <a:off x="3900488" y="2073275"/>
              <a:ext cx="685800" cy="457200"/>
            </a:xfrm>
            <a:prstGeom prst="line">
              <a:avLst/>
            </a:prstGeom>
            <a:noFill/>
            <a:ln w="9525">
              <a:solidFill>
                <a:srgbClr val="000000"/>
              </a:solidFill>
              <a:round/>
              <a:headEnd/>
              <a:tailEnd/>
            </a:ln>
          </p:spPr>
          <p:txBody>
            <a:bodyPr>
              <a:prstTxWarp prst="textNoShape">
                <a:avLst/>
              </a:prstTxWarp>
            </a:bodyPr>
            <a:lstStyle/>
            <a:p>
              <a:endParaRPr lang="en-US"/>
            </a:p>
          </p:txBody>
        </p:sp>
        <p:sp>
          <p:nvSpPr>
            <p:cNvPr id="21" name="Oval 18">
              <a:extLst>
                <a:ext uri="{FF2B5EF4-FFF2-40B4-BE49-F238E27FC236}">
                  <a16:creationId xmlns:a16="http://schemas.microsoft.com/office/drawing/2014/main" id="{073CC764-767A-9A45-B9E7-721D97177DF0}"/>
                </a:ext>
              </a:extLst>
            </p:cNvPr>
            <p:cNvSpPr>
              <a:spLocks noChangeArrowheads="1"/>
            </p:cNvSpPr>
            <p:nvPr/>
          </p:nvSpPr>
          <p:spPr bwMode="auto">
            <a:xfrm>
              <a:off x="7977188" y="1730375"/>
              <a:ext cx="342900" cy="342900"/>
            </a:xfrm>
            <a:prstGeom prst="ellipse">
              <a:avLst/>
            </a:prstGeom>
            <a:solidFill>
              <a:srgbClr val="FFFFFF"/>
            </a:solidFill>
            <a:ln w="9525">
              <a:solidFill>
                <a:srgbClr val="000000"/>
              </a:solidFill>
              <a:round/>
              <a:headEnd/>
              <a:tailEnd/>
            </a:ln>
          </p:spPr>
          <p:txBody>
            <a:bodyPr>
              <a:prstTxWarp prst="textNoShape">
                <a:avLst/>
              </a:prstTxWarp>
            </a:bodyPr>
            <a:lstStyle/>
            <a:p>
              <a:endParaRPr lang="en-US"/>
            </a:p>
          </p:txBody>
        </p:sp>
        <p:sp>
          <p:nvSpPr>
            <p:cNvPr id="22" name="Text Box 19">
              <a:extLst>
                <a:ext uri="{FF2B5EF4-FFF2-40B4-BE49-F238E27FC236}">
                  <a16:creationId xmlns:a16="http://schemas.microsoft.com/office/drawing/2014/main" id="{7DC2EA27-0FE1-FB4D-B866-BD2B0F4C562D}"/>
                </a:ext>
              </a:extLst>
            </p:cNvPr>
            <p:cNvSpPr txBox="1">
              <a:spLocks noChangeArrowheads="1"/>
            </p:cNvSpPr>
            <p:nvPr/>
          </p:nvSpPr>
          <p:spPr bwMode="auto">
            <a:xfrm>
              <a:off x="7977188" y="1730375"/>
              <a:ext cx="342900" cy="228600"/>
            </a:xfrm>
            <a:prstGeom prst="rect">
              <a:avLst/>
            </a:prstGeom>
            <a:noFill/>
            <a:ln w="9525">
              <a:noFill/>
              <a:miter lim="800000"/>
              <a:headEnd/>
              <a:tailEnd/>
            </a:ln>
          </p:spPr>
          <p:txBody>
            <a:bodyPr lIns="0" tIns="0" rIns="0" bIns="0">
              <a:prstTxWarp prst="textNoShape">
                <a:avLst/>
              </a:prstTxWarp>
            </a:bodyPr>
            <a:lstStyle/>
            <a:p>
              <a:pPr algn="ctr"/>
              <a:r>
                <a:rPr lang="en-US" altLang="zh-TW">
                  <a:latin typeface="Times New Roman" pitchFamily="30" charset="0"/>
                  <a:ea typeface="新細明體" pitchFamily="30" charset="-120"/>
                  <a:cs typeface="新細明體" pitchFamily="30" charset="-120"/>
                </a:rPr>
                <a:t>A</a:t>
              </a:r>
            </a:p>
          </p:txBody>
        </p:sp>
        <p:sp>
          <p:nvSpPr>
            <p:cNvPr id="23" name="Oval 20">
              <a:extLst>
                <a:ext uri="{FF2B5EF4-FFF2-40B4-BE49-F238E27FC236}">
                  <a16:creationId xmlns:a16="http://schemas.microsoft.com/office/drawing/2014/main" id="{F7D68E66-0E5A-644D-B123-0E151C53F956}"/>
                </a:ext>
              </a:extLst>
            </p:cNvPr>
            <p:cNvSpPr>
              <a:spLocks noChangeArrowheads="1"/>
            </p:cNvSpPr>
            <p:nvPr/>
          </p:nvSpPr>
          <p:spPr bwMode="auto">
            <a:xfrm>
              <a:off x="7062788" y="1730375"/>
              <a:ext cx="342900" cy="342900"/>
            </a:xfrm>
            <a:prstGeom prst="ellipse">
              <a:avLst/>
            </a:prstGeom>
            <a:solidFill>
              <a:srgbClr val="FFFFFF"/>
            </a:solidFill>
            <a:ln w="9525">
              <a:solidFill>
                <a:srgbClr val="000000"/>
              </a:solidFill>
              <a:round/>
              <a:headEnd/>
              <a:tailEnd/>
            </a:ln>
          </p:spPr>
          <p:txBody>
            <a:bodyPr>
              <a:prstTxWarp prst="textNoShape">
                <a:avLst/>
              </a:prstTxWarp>
            </a:bodyPr>
            <a:lstStyle/>
            <a:p>
              <a:endParaRPr lang="en-US"/>
            </a:p>
          </p:txBody>
        </p:sp>
        <p:sp>
          <p:nvSpPr>
            <p:cNvPr id="24" name="Text Box 21">
              <a:extLst>
                <a:ext uri="{FF2B5EF4-FFF2-40B4-BE49-F238E27FC236}">
                  <a16:creationId xmlns:a16="http://schemas.microsoft.com/office/drawing/2014/main" id="{2DBC5858-F781-8348-839B-7060F03A4EF0}"/>
                </a:ext>
              </a:extLst>
            </p:cNvPr>
            <p:cNvSpPr txBox="1">
              <a:spLocks noChangeArrowheads="1"/>
            </p:cNvSpPr>
            <p:nvPr/>
          </p:nvSpPr>
          <p:spPr bwMode="auto">
            <a:xfrm>
              <a:off x="7062788" y="1730375"/>
              <a:ext cx="342900" cy="228600"/>
            </a:xfrm>
            <a:prstGeom prst="rect">
              <a:avLst/>
            </a:prstGeom>
            <a:noFill/>
            <a:ln w="9525">
              <a:noFill/>
              <a:miter lim="800000"/>
              <a:headEnd/>
              <a:tailEnd/>
            </a:ln>
          </p:spPr>
          <p:txBody>
            <a:bodyPr lIns="0" tIns="0" rIns="0" bIns="0">
              <a:prstTxWarp prst="textNoShape">
                <a:avLst/>
              </a:prstTxWarp>
            </a:bodyPr>
            <a:lstStyle/>
            <a:p>
              <a:pPr algn="ctr"/>
              <a:r>
                <a:rPr lang="en-US" altLang="zh-TW">
                  <a:latin typeface="Times New Roman" pitchFamily="30" charset="0"/>
                  <a:ea typeface="新細明體" pitchFamily="30" charset="-120"/>
                  <a:cs typeface="新細明體" pitchFamily="30" charset="-120"/>
                </a:rPr>
                <a:t>D</a:t>
              </a:r>
            </a:p>
          </p:txBody>
        </p:sp>
        <p:sp>
          <p:nvSpPr>
            <p:cNvPr id="25" name="Oval 22">
              <a:extLst>
                <a:ext uri="{FF2B5EF4-FFF2-40B4-BE49-F238E27FC236}">
                  <a16:creationId xmlns:a16="http://schemas.microsoft.com/office/drawing/2014/main" id="{184A3A66-E7C9-4E49-A6F9-ADC504B1CC0B}"/>
                </a:ext>
              </a:extLst>
            </p:cNvPr>
            <p:cNvSpPr>
              <a:spLocks noChangeArrowheads="1"/>
            </p:cNvSpPr>
            <p:nvPr/>
          </p:nvSpPr>
          <p:spPr bwMode="auto">
            <a:xfrm>
              <a:off x="7977188" y="2416175"/>
              <a:ext cx="342900" cy="342900"/>
            </a:xfrm>
            <a:prstGeom prst="ellipse">
              <a:avLst/>
            </a:prstGeom>
            <a:solidFill>
              <a:srgbClr val="FFFFFF"/>
            </a:solidFill>
            <a:ln w="9525">
              <a:solidFill>
                <a:srgbClr val="000000"/>
              </a:solidFill>
              <a:round/>
              <a:headEnd/>
              <a:tailEnd/>
            </a:ln>
          </p:spPr>
          <p:txBody>
            <a:bodyPr>
              <a:prstTxWarp prst="textNoShape">
                <a:avLst/>
              </a:prstTxWarp>
            </a:bodyPr>
            <a:lstStyle/>
            <a:p>
              <a:endParaRPr lang="en-US"/>
            </a:p>
          </p:txBody>
        </p:sp>
        <p:sp>
          <p:nvSpPr>
            <p:cNvPr id="26" name="Text Box 23">
              <a:extLst>
                <a:ext uri="{FF2B5EF4-FFF2-40B4-BE49-F238E27FC236}">
                  <a16:creationId xmlns:a16="http://schemas.microsoft.com/office/drawing/2014/main" id="{16347F4E-2B15-F14A-9BA9-93D946D238CC}"/>
                </a:ext>
              </a:extLst>
            </p:cNvPr>
            <p:cNvSpPr txBox="1">
              <a:spLocks noChangeArrowheads="1"/>
            </p:cNvSpPr>
            <p:nvPr/>
          </p:nvSpPr>
          <p:spPr bwMode="auto">
            <a:xfrm>
              <a:off x="7977188" y="2416175"/>
              <a:ext cx="342900" cy="228600"/>
            </a:xfrm>
            <a:prstGeom prst="rect">
              <a:avLst/>
            </a:prstGeom>
            <a:noFill/>
            <a:ln w="9525">
              <a:noFill/>
              <a:miter lim="800000"/>
              <a:headEnd/>
              <a:tailEnd/>
            </a:ln>
          </p:spPr>
          <p:txBody>
            <a:bodyPr lIns="0" tIns="0" rIns="0" bIns="0">
              <a:prstTxWarp prst="textNoShape">
                <a:avLst/>
              </a:prstTxWarp>
            </a:bodyPr>
            <a:lstStyle/>
            <a:p>
              <a:pPr algn="ctr"/>
              <a:r>
                <a:rPr lang="en-US" altLang="zh-TW">
                  <a:latin typeface="Times New Roman" pitchFamily="30" charset="0"/>
                  <a:ea typeface="新細明體" pitchFamily="30" charset="-120"/>
                  <a:cs typeface="新細明體" pitchFamily="30" charset="-120"/>
                </a:rPr>
                <a:t>B</a:t>
              </a:r>
            </a:p>
          </p:txBody>
        </p:sp>
        <p:sp>
          <p:nvSpPr>
            <p:cNvPr id="27" name="Oval 24">
              <a:extLst>
                <a:ext uri="{FF2B5EF4-FFF2-40B4-BE49-F238E27FC236}">
                  <a16:creationId xmlns:a16="http://schemas.microsoft.com/office/drawing/2014/main" id="{7C671262-2D8F-1448-9B1E-7BC680D074F7}"/>
                </a:ext>
              </a:extLst>
            </p:cNvPr>
            <p:cNvSpPr>
              <a:spLocks noChangeArrowheads="1"/>
            </p:cNvSpPr>
            <p:nvPr/>
          </p:nvSpPr>
          <p:spPr bwMode="auto">
            <a:xfrm>
              <a:off x="7062788" y="2416175"/>
              <a:ext cx="342900" cy="342900"/>
            </a:xfrm>
            <a:prstGeom prst="ellipse">
              <a:avLst/>
            </a:prstGeom>
            <a:solidFill>
              <a:srgbClr val="FFFFFF"/>
            </a:solidFill>
            <a:ln w="9525">
              <a:solidFill>
                <a:srgbClr val="000000"/>
              </a:solidFill>
              <a:round/>
              <a:headEnd/>
              <a:tailEnd/>
            </a:ln>
          </p:spPr>
          <p:txBody>
            <a:bodyPr>
              <a:prstTxWarp prst="textNoShape">
                <a:avLst/>
              </a:prstTxWarp>
            </a:bodyPr>
            <a:lstStyle/>
            <a:p>
              <a:endParaRPr lang="en-US"/>
            </a:p>
          </p:txBody>
        </p:sp>
        <p:sp>
          <p:nvSpPr>
            <p:cNvPr id="28" name="Text Box 25">
              <a:extLst>
                <a:ext uri="{FF2B5EF4-FFF2-40B4-BE49-F238E27FC236}">
                  <a16:creationId xmlns:a16="http://schemas.microsoft.com/office/drawing/2014/main" id="{7AEAA0AA-F277-284F-B28C-25E17313D2D1}"/>
                </a:ext>
              </a:extLst>
            </p:cNvPr>
            <p:cNvSpPr txBox="1">
              <a:spLocks noChangeArrowheads="1"/>
            </p:cNvSpPr>
            <p:nvPr/>
          </p:nvSpPr>
          <p:spPr bwMode="auto">
            <a:xfrm>
              <a:off x="7062788" y="2416175"/>
              <a:ext cx="342900" cy="228600"/>
            </a:xfrm>
            <a:prstGeom prst="rect">
              <a:avLst/>
            </a:prstGeom>
            <a:noFill/>
            <a:ln w="9525">
              <a:noFill/>
              <a:miter lim="800000"/>
              <a:headEnd/>
              <a:tailEnd/>
            </a:ln>
          </p:spPr>
          <p:txBody>
            <a:bodyPr lIns="0" tIns="0" rIns="0" bIns="0">
              <a:prstTxWarp prst="textNoShape">
                <a:avLst/>
              </a:prstTxWarp>
            </a:bodyPr>
            <a:lstStyle/>
            <a:p>
              <a:pPr algn="ctr"/>
              <a:r>
                <a:rPr lang="en-US" altLang="zh-TW">
                  <a:latin typeface="Times New Roman" pitchFamily="30" charset="0"/>
                  <a:ea typeface="新細明體" pitchFamily="30" charset="-120"/>
                  <a:cs typeface="新細明體" pitchFamily="30" charset="-120"/>
                </a:rPr>
                <a:t>C</a:t>
              </a:r>
            </a:p>
          </p:txBody>
        </p:sp>
        <p:sp>
          <p:nvSpPr>
            <p:cNvPr id="29" name="Line 26">
              <a:extLst>
                <a:ext uri="{FF2B5EF4-FFF2-40B4-BE49-F238E27FC236}">
                  <a16:creationId xmlns:a16="http://schemas.microsoft.com/office/drawing/2014/main" id="{52C2C82B-50A4-6D4D-8258-4A73C642A46B}"/>
                </a:ext>
              </a:extLst>
            </p:cNvPr>
            <p:cNvSpPr>
              <a:spLocks noChangeShapeType="1"/>
            </p:cNvSpPr>
            <p:nvPr/>
          </p:nvSpPr>
          <p:spPr bwMode="auto">
            <a:xfrm>
              <a:off x="7405688" y="1844675"/>
              <a:ext cx="571500" cy="0"/>
            </a:xfrm>
            <a:prstGeom prst="line">
              <a:avLst/>
            </a:prstGeom>
            <a:noFill/>
            <a:ln w="9525">
              <a:solidFill>
                <a:srgbClr val="000000"/>
              </a:solidFill>
              <a:round/>
              <a:headEnd/>
              <a:tailEnd type="triangle" w="med" len="med"/>
            </a:ln>
          </p:spPr>
          <p:txBody>
            <a:bodyPr>
              <a:prstTxWarp prst="textNoShape">
                <a:avLst/>
              </a:prstTxWarp>
            </a:bodyPr>
            <a:lstStyle/>
            <a:p>
              <a:endParaRPr lang="en-US"/>
            </a:p>
          </p:txBody>
        </p:sp>
        <p:sp>
          <p:nvSpPr>
            <p:cNvPr id="30" name="Line 27">
              <a:extLst>
                <a:ext uri="{FF2B5EF4-FFF2-40B4-BE49-F238E27FC236}">
                  <a16:creationId xmlns:a16="http://schemas.microsoft.com/office/drawing/2014/main" id="{24974F96-4155-8D40-9A48-2D6EE2BA3A44}"/>
                </a:ext>
              </a:extLst>
            </p:cNvPr>
            <p:cNvSpPr>
              <a:spLocks noChangeShapeType="1"/>
            </p:cNvSpPr>
            <p:nvPr/>
          </p:nvSpPr>
          <p:spPr bwMode="auto">
            <a:xfrm flipV="1">
              <a:off x="7405688" y="2073275"/>
              <a:ext cx="685800" cy="457200"/>
            </a:xfrm>
            <a:prstGeom prst="line">
              <a:avLst/>
            </a:prstGeom>
            <a:noFill/>
            <a:ln w="9525">
              <a:solidFill>
                <a:srgbClr val="000000"/>
              </a:solidFill>
              <a:round/>
              <a:headEnd/>
              <a:tailEnd type="triangle" w="med" len="med"/>
            </a:ln>
          </p:spPr>
          <p:txBody>
            <a:bodyPr>
              <a:prstTxWarp prst="textNoShape">
                <a:avLst/>
              </a:prstTxWarp>
            </a:bodyPr>
            <a:lstStyle/>
            <a:p>
              <a:endParaRPr lang="en-US"/>
            </a:p>
          </p:txBody>
        </p:sp>
        <p:sp>
          <p:nvSpPr>
            <p:cNvPr id="31" name="Line 28">
              <a:extLst>
                <a:ext uri="{FF2B5EF4-FFF2-40B4-BE49-F238E27FC236}">
                  <a16:creationId xmlns:a16="http://schemas.microsoft.com/office/drawing/2014/main" id="{14B419B0-4B6D-5749-8B52-BAB5AF9EE251}"/>
                </a:ext>
              </a:extLst>
            </p:cNvPr>
            <p:cNvSpPr>
              <a:spLocks noChangeShapeType="1"/>
            </p:cNvSpPr>
            <p:nvPr/>
          </p:nvSpPr>
          <p:spPr bwMode="auto">
            <a:xfrm>
              <a:off x="7405688" y="1958975"/>
              <a:ext cx="571500" cy="571500"/>
            </a:xfrm>
            <a:prstGeom prst="line">
              <a:avLst/>
            </a:prstGeom>
            <a:noFill/>
            <a:ln w="9525">
              <a:solidFill>
                <a:srgbClr val="000000"/>
              </a:solidFill>
              <a:round/>
              <a:headEnd/>
              <a:tailEnd type="triangle" w="med" len="med"/>
            </a:ln>
          </p:spPr>
          <p:txBody>
            <a:bodyPr>
              <a:prstTxWarp prst="textNoShape">
                <a:avLst/>
              </a:prstTxWarp>
            </a:bodyPr>
            <a:lstStyle/>
            <a:p>
              <a:endParaRPr lang="en-US"/>
            </a:p>
          </p:txBody>
        </p:sp>
        <p:sp>
          <p:nvSpPr>
            <p:cNvPr id="32" name="Line 29">
              <a:extLst>
                <a:ext uri="{FF2B5EF4-FFF2-40B4-BE49-F238E27FC236}">
                  <a16:creationId xmlns:a16="http://schemas.microsoft.com/office/drawing/2014/main" id="{85A75D45-16EC-3A48-B212-6EDF1F59E396}"/>
                </a:ext>
              </a:extLst>
            </p:cNvPr>
            <p:cNvSpPr>
              <a:spLocks noChangeShapeType="1"/>
            </p:cNvSpPr>
            <p:nvPr/>
          </p:nvSpPr>
          <p:spPr bwMode="auto">
            <a:xfrm>
              <a:off x="8205788" y="2073275"/>
              <a:ext cx="0" cy="342900"/>
            </a:xfrm>
            <a:prstGeom prst="line">
              <a:avLst/>
            </a:prstGeom>
            <a:noFill/>
            <a:ln w="9525">
              <a:solidFill>
                <a:srgbClr val="000000"/>
              </a:solidFill>
              <a:round/>
              <a:headEnd/>
              <a:tailEnd type="triangle" w="med" len="med"/>
            </a:ln>
          </p:spPr>
          <p:txBody>
            <a:bodyPr>
              <a:prstTxWarp prst="textNoShape">
                <a:avLst/>
              </a:prstTxWarp>
            </a:bodyPr>
            <a:lstStyle/>
            <a:p>
              <a:endParaRPr lang="en-US"/>
            </a:p>
          </p:txBody>
        </p:sp>
        <p:sp>
          <p:nvSpPr>
            <p:cNvPr id="33" name="Line 30">
              <a:extLst>
                <a:ext uri="{FF2B5EF4-FFF2-40B4-BE49-F238E27FC236}">
                  <a16:creationId xmlns:a16="http://schemas.microsoft.com/office/drawing/2014/main" id="{0A502908-DB56-5743-9370-6BC82639F3FC}"/>
                </a:ext>
              </a:extLst>
            </p:cNvPr>
            <p:cNvSpPr>
              <a:spLocks noChangeShapeType="1"/>
            </p:cNvSpPr>
            <p:nvPr/>
          </p:nvSpPr>
          <p:spPr bwMode="auto">
            <a:xfrm>
              <a:off x="7405688" y="2644775"/>
              <a:ext cx="571500" cy="0"/>
            </a:xfrm>
            <a:prstGeom prst="line">
              <a:avLst/>
            </a:prstGeom>
            <a:noFill/>
            <a:ln w="9525">
              <a:solidFill>
                <a:srgbClr val="000000"/>
              </a:solidFill>
              <a:round/>
              <a:headEnd/>
              <a:tailEnd type="triangle" w="med" len="med"/>
            </a:ln>
          </p:spPr>
          <p:txBody>
            <a:bodyPr>
              <a:prstTxWarp prst="textNoShape">
                <a:avLst/>
              </a:prstTxWarp>
            </a:bodyPr>
            <a:lstStyle/>
            <a:p>
              <a:endParaRPr lang="en-US"/>
            </a:p>
          </p:txBody>
        </p:sp>
        <p:sp>
          <p:nvSpPr>
            <p:cNvPr id="34" name="Text Box 31">
              <a:extLst>
                <a:ext uri="{FF2B5EF4-FFF2-40B4-BE49-F238E27FC236}">
                  <a16:creationId xmlns:a16="http://schemas.microsoft.com/office/drawing/2014/main" id="{7092062D-6D66-344C-8CF8-9FEDC86DEE83}"/>
                </a:ext>
              </a:extLst>
            </p:cNvPr>
            <p:cNvSpPr txBox="1">
              <a:spLocks noChangeArrowheads="1"/>
            </p:cNvSpPr>
            <p:nvPr/>
          </p:nvSpPr>
          <p:spPr bwMode="auto">
            <a:xfrm>
              <a:off x="2490788" y="4714875"/>
              <a:ext cx="800100" cy="342900"/>
            </a:xfrm>
            <a:prstGeom prst="rect">
              <a:avLst/>
            </a:prstGeom>
            <a:noFill/>
            <a:ln w="9525">
              <a:noFill/>
              <a:miter lim="800000"/>
              <a:headEnd/>
              <a:tailEnd/>
            </a:ln>
          </p:spPr>
          <p:txBody>
            <a:bodyPr>
              <a:prstTxWarp prst="textNoShape">
                <a:avLst/>
              </a:prstTxWarp>
            </a:bodyPr>
            <a:lstStyle/>
            <a:p>
              <a:r>
                <a:rPr lang="en-US" altLang="zh-TW">
                  <a:latin typeface="Times New Roman" pitchFamily="30" charset="0"/>
                  <a:ea typeface="新細明體" pitchFamily="30" charset="-120"/>
                  <a:cs typeface="新細明體" pitchFamily="30" charset="-120"/>
                </a:rPr>
                <a:t>M =</a:t>
              </a:r>
            </a:p>
          </p:txBody>
        </p:sp>
        <p:sp>
          <p:nvSpPr>
            <p:cNvPr id="35" name="Text Box 32">
              <a:extLst>
                <a:ext uri="{FF2B5EF4-FFF2-40B4-BE49-F238E27FC236}">
                  <a16:creationId xmlns:a16="http://schemas.microsoft.com/office/drawing/2014/main" id="{8F71382D-6994-2344-A7A3-0262C51D9B42}"/>
                </a:ext>
              </a:extLst>
            </p:cNvPr>
            <p:cNvSpPr txBox="1">
              <a:spLocks noChangeArrowheads="1"/>
            </p:cNvSpPr>
            <p:nvPr/>
          </p:nvSpPr>
          <p:spPr bwMode="auto">
            <a:xfrm>
              <a:off x="3633788" y="4257675"/>
              <a:ext cx="1257300" cy="1028700"/>
            </a:xfrm>
            <a:prstGeom prst="rect">
              <a:avLst/>
            </a:prstGeom>
            <a:noFill/>
            <a:ln w="9525">
              <a:noFill/>
              <a:miter lim="800000"/>
              <a:headEnd/>
              <a:tailEnd/>
            </a:ln>
          </p:spPr>
          <p:txBody>
            <a:bodyPr>
              <a:prstTxWarp prst="textNoShape">
                <a:avLst/>
              </a:prstTxWarp>
            </a:bodyPr>
            <a:lstStyle/>
            <a:p>
              <a:r>
                <a:rPr lang="en-US" altLang="zh-TW">
                  <a:latin typeface="Times New Roman" pitchFamily="30" charset="0"/>
                  <a:ea typeface="新細明體" pitchFamily="30" charset="-120"/>
                  <a:cs typeface="新細明體" pitchFamily="30" charset="-120"/>
                </a:rPr>
                <a:t>0   1   1   1</a:t>
              </a:r>
              <a:endParaRPr lang="en-US" altLang="zh-TW" baseline="-25000">
                <a:latin typeface="Times New Roman" pitchFamily="30" charset="0"/>
                <a:ea typeface="新細明體" pitchFamily="30" charset="-120"/>
                <a:cs typeface="新細明體" pitchFamily="30" charset="-120"/>
              </a:endParaRPr>
            </a:p>
            <a:p>
              <a:r>
                <a:rPr lang="en-US" altLang="zh-TW">
                  <a:latin typeface="Times New Roman" pitchFamily="30" charset="0"/>
                  <a:ea typeface="新細明體" pitchFamily="30" charset="-120"/>
                  <a:cs typeface="新細明體" pitchFamily="30" charset="-120"/>
                </a:rPr>
                <a:t>1   0   0   1</a:t>
              </a:r>
              <a:endParaRPr lang="en-US" altLang="zh-TW" baseline="-25000">
                <a:latin typeface="Times New Roman" pitchFamily="30" charset="0"/>
                <a:ea typeface="新細明體" pitchFamily="30" charset="-120"/>
                <a:cs typeface="新細明體" pitchFamily="30" charset="-120"/>
              </a:endParaRPr>
            </a:p>
            <a:p>
              <a:r>
                <a:rPr lang="en-US" altLang="zh-TW">
                  <a:latin typeface="Times New Roman" pitchFamily="30" charset="0"/>
                  <a:ea typeface="新細明體" pitchFamily="30" charset="-120"/>
                  <a:cs typeface="新細明體" pitchFamily="30" charset="-120"/>
                </a:rPr>
                <a:t>1   0   0   1</a:t>
              </a:r>
            </a:p>
            <a:p>
              <a:r>
                <a:rPr lang="en-US" altLang="zh-TW">
                  <a:latin typeface="Times New Roman" pitchFamily="30" charset="0"/>
                  <a:ea typeface="新細明體" pitchFamily="30" charset="-120"/>
                  <a:cs typeface="新細明體" pitchFamily="30" charset="-120"/>
                </a:rPr>
                <a:t>1   1   1   0</a:t>
              </a:r>
            </a:p>
          </p:txBody>
        </p:sp>
        <p:sp>
          <p:nvSpPr>
            <p:cNvPr id="36" name="AutoShape 33">
              <a:extLst>
                <a:ext uri="{FF2B5EF4-FFF2-40B4-BE49-F238E27FC236}">
                  <a16:creationId xmlns:a16="http://schemas.microsoft.com/office/drawing/2014/main" id="{4C07483C-0773-144A-B3C1-B7CF19B4BE11}"/>
                </a:ext>
              </a:extLst>
            </p:cNvPr>
            <p:cNvSpPr>
              <a:spLocks/>
            </p:cNvSpPr>
            <p:nvPr/>
          </p:nvSpPr>
          <p:spPr bwMode="auto">
            <a:xfrm>
              <a:off x="3519488" y="4371975"/>
              <a:ext cx="114300" cy="914400"/>
            </a:xfrm>
            <a:prstGeom prst="leftBracket">
              <a:avLst>
                <a:gd name="adj" fmla="val 66667"/>
              </a:avLst>
            </a:prstGeom>
            <a:noFill/>
            <a:ln w="9525">
              <a:solidFill>
                <a:srgbClr val="000000"/>
              </a:solidFill>
              <a:round/>
              <a:headEnd/>
              <a:tailEnd/>
            </a:ln>
          </p:spPr>
          <p:txBody>
            <a:bodyPr>
              <a:prstTxWarp prst="textNoShape">
                <a:avLst/>
              </a:prstTxWarp>
            </a:bodyPr>
            <a:lstStyle/>
            <a:p>
              <a:endParaRPr lang="en-US"/>
            </a:p>
          </p:txBody>
        </p:sp>
        <p:sp>
          <p:nvSpPr>
            <p:cNvPr id="37" name="AutoShape 34">
              <a:extLst>
                <a:ext uri="{FF2B5EF4-FFF2-40B4-BE49-F238E27FC236}">
                  <a16:creationId xmlns:a16="http://schemas.microsoft.com/office/drawing/2014/main" id="{36AC9E5C-6924-1B4F-8106-832E595EB0CB}"/>
                </a:ext>
              </a:extLst>
            </p:cNvPr>
            <p:cNvSpPr>
              <a:spLocks/>
            </p:cNvSpPr>
            <p:nvPr/>
          </p:nvSpPr>
          <p:spPr bwMode="auto">
            <a:xfrm>
              <a:off x="4891088" y="4371975"/>
              <a:ext cx="114300" cy="914400"/>
            </a:xfrm>
            <a:prstGeom prst="rightBracket">
              <a:avLst>
                <a:gd name="adj" fmla="val 66667"/>
              </a:avLst>
            </a:prstGeom>
            <a:noFill/>
            <a:ln w="9525">
              <a:solidFill>
                <a:srgbClr val="000000"/>
              </a:solidFill>
              <a:round/>
              <a:headEnd/>
              <a:tailEnd/>
            </a:ln>
          </p:spPr>
          <p:txBody>
            <a:bodyPr>
              <a:prstTxWarp prst="textNoShape">
                <a:avLst/>
              </a:prstTxWarp>
            </a:bodyPr>
            <a:lstStyle/>
            <a:p>
              <a:endParaRPr lang="en-US"/>
            </a:p>
          </p:txBody>
        </p:sp>
        <p:sp>
          <p:nvSpPr>
            <p:cNvPr id="38" name="Text Box 35">
              <a:extLst>
                <a:ext uri="{FF2B5EF4-FFF2-40B4-BE49-F238E27FC236}">
                  <a16:creationId xmlns:a16="http://schemas.microsoft.com/office/drawing/2014/main" id="{D04BA072-323F-134F-80A6-99710D4DE1A1}"/>
                </a:ext>
              </a:extLst>
            </p:cNvPr>
            <p:cNvSpPr txBox="1">
              <a:spLocks noChangeArrowheads="1"/>
            </p:cNvSpPr>
            <p:nvPr/>
          </p:nvSpPr>
          <p:spPr bwMode="auto">
            <a:xfrm>
              <a:off x="5119688" y="5057775"/>
              <a:ext cx="876300" cy="342900"/>
            </a:xfrm>
            <a:prstGeom prst="rect">
              <a:avLst/>
            </a:prstGeom>
            <a:noFill/>
            <a:ln w="9525">
              <a:noFill/>
              <a:miter lim="800000"/>
              <a:headEnd/>
              <a:tailEnd/>
            </a:ln>
          </p:spPr>
          <p:txBody>
            <a:bodyPr>
              <a:prstTxWarp prst="textNoShape">
                <a:avLst/>
              </a:prstTxWarp>
            </a:bodyPr>
            <a:lstStyle/>
            <a:p>
              <a:r>
                <a:rPr lang="en-US" altLang="zh-TW">
                  <a:latin typeface="Times New Roman" pitchFamily="30" charset="0"/>
                  <a:ea typeface="新細明體" pitchFamily="30" charset="-120"/>
                  <a:cs typeface="新細明體" pitchFamily="30" charset="-120"/>
                </a:rPr>
                <a:t>4 × 4</a:t>
              </a:r>
            </a:p>
          </p:txBody>
        </p:sp>
        <p:sp>
          <p:nvSpPr>
            <p:cNvPr id="39" name="Text Box 36">
              <a:extLst>
                <a:ext uri="{FF2B5EF4-FFF2-40B4-BE49-F238E27FC236}">
                  <a16:creationId xmlns:a16="http://schemas.microsoft.com/office/drawing/2014/main" id="{4B62D5E0-E176-E848-BEE0-C67AE2E5725C}"/>
                </a:ext>
              </a:extLst>
            </p:cNvPr>
            <p:cNvSpPr txBox="1">
              <a:spLocks noChangeArrowheads="1"/>
            </p:cNvSpPr>
            <p:nvPr/>
          </p:nvSpPr>
          <p:spPr bwMode="auto">
            <a:xfrm>
              <a:off x="3176588" y="4257675"/>
              <a:ext cx="342900" cy="228600"/>
            </a:xfrm>
            <a:prstGeom prst="rect">
              <a:avLst/>
            </a:prstGeom>
            <a:noFill/>
            <a:ln w="9525">
              <a:noFill/>
              <a:miter lim="800000"/>
              <a:headEnd/>
              <a:tailEnd/>
            </a:ln>
          </p:spPr>
          <p:txBody>
            <a:bodyPr lIns="0" tIns="0" rIns="0" bIns="0">
              <a:prstTxWarp prst="textNoShape">
                <a:avLst/>
              </a:prstTxWarp>
            </a:bodyPr>
            <a:lstStyle/>
            <a:p>
              <a:pPr algn="ctr"/>
              <a:r>
                <a:rPr lang="en-US" altLang="zh-TW">
                  <a:latin typeface="Times New Roman" pitchFamily="30" charset="0"/>
                  <a:ea typeface="新細明體" pitchFamily="30" charset="-120"/>
                  <a:cs typeface="新細明體" pitchFamily="30" charset="-120"/>
                </a:rPr>
                <a:t>A</a:t>
              </a:r>
            </a:p>
          </p:txBody>
        </p:sp>
        <p:sp>
          <p:nvSpPr>
            <p:cNvPr id="40" name="Text Box 37">
              <a:extLst>
                <a:ext uri="{FF2B5EF4-FFF2-40B4-BE49-F238E27FC236}">
                  <a16:creationId xmlns:a16="http://schemas.microsoft.com/office/drawing/2014/main" id="{0661EE6B-C0DE-3C42-9381-35C3C4E5C19A}"/>
                </a:ext>
              </a:extLst>
            </p:cNvPr>
            <p:cNvSpPr txBox="1">
              <a:spLocks noChangeArrowheads="1"/>
            </p:cNvSpPr>
            <p:nvPr/>
          </p:nvSpPr>
          <p:spPr bwMode="auto">
            <a:xfrm>
              <a:off x="3519488" y="4092575"/>
              <a:ext cx="457200" cy="228600"/>
            </a:xfrm>
            <a:prstGeom prst="rect">
              <a:avLst/>
            </a:prstGeom>
            <a:noFill/>
            <a:ln w="9525">
              <a:noFill/>
              <a:miter lim="800000"/>
              <a:headEnd/>
              <a:tailEnd/>
            </a:ln>
          </p:spPr>
          <p:txBody>
            <a:bodyPr lIns="0" tIns="0" rIns="0" bIns="0">
              <a:prstTxWarp prst="textNoShape">
                <a:avLst/>
              </a:prstTxWarp>
            </a:bodyPr>
            <a:lstStyle/>
            <a:p>
              <a:pPr algn="ctr"/>
              <a:r>
                <a:rPr lang="en-US" altLang="zh-TW">
                  <a:latin typeface="Times New Roman" pitchFamily="30" charset="0"/>
                  <a:ea typeface="新細明體" pitchFamily="30" charset="-120"/>
                  <a:cs typeface="新細明體" pitchFamily="30" charset="-120"/>
                </a:rPr>
                <a:t>A</a:t>
              </a:r>
            </a:p>
          </p:txBody>
        </p:sp>
        <p:sp>
          <p:nvSpPr>
            <p:cNvPr id="41" name="Text Box 38">
              <a:extLst>
                <a:ext uri="{FF2B5EF4-FFF2-40B4-BE49-F238E27FC236}">
                  <a16:creationId xmlns:a16="http://schemas.microsoft.com/office/drawing/2014/main" id="{6EC3BA37-45F2-6C49-ADA9-D7ABE9AA1DC4}"/>
                </a:ext>
              </a:extLst>
            </p:cNvPr>
            <p:cNvSpPr txBox="1">
              <a:spLocks noChangeArrowheads="1"/>
            </p:cNvSpPr>
            <p:nvPr/>
          </p:nvSpPr>
          <p:spPr bwMode="auto">
            <a:xfrm>
              <a:off x="3176588" y="4549775"/>
              <a:ext cx="342900" cy="228600"/>
            </a:xfrm>
            <a:prstGeom prst="rect">
              <a:avLst/>
            </a:prstGeom>
            <a:noFill/>
            <a:ln w="9525">
              <a:noFill/>
              <a:miter lim="800000"/>
              <a:headEnd/>
              <a:tailEnd/>
            </a:ln>
          </p:spPr>
          <p:txBody>
            <a:bodyPr lIns="0" tIns="0" rIns="0" bIns="0">
              <a:prstTxWarp prst="textNoShape">
                <a:avLst/>
              </a:prstTxWarp>
            </a:bodyPr>
            <a:lstStyle/>
            <a:p>
              <a:pPr algn="ctr"/>
              <a:r>
                <a:rPr lang="en-US" altLang="zh-TW">
                  <a:latin typeface="Times New Roman" pitchFamily="30" charset="0"/>
                  <a:ea typeface="新細明體" pitchFamily="30" charset="-120"/>
                  <a:cs typeface="新細明體" pitchFamily="30" charset="-120"/>
                </a:rPr>
                <a:t>B</a:t>
              </a:r>
            </a:p>
          </p:txBody>
        </p:sp>
        <p:sp>
          <p:nvSpPr>
            <p:cNvPr id="42" name="Text Box 39">
              <a:extLst>
                <a:ext uri="{FF2B5EF4-FFF2-40B4-BE49-F238E27FC236}">
                  <a16:creationId xmlns:a16="http://schemas.microsoft.com/office/drawing/2014/main" id="{F9FB7948-C910-5A41-A2EA-0CD597956056}"/>
                </a:ext>
              </a:extLst>
            </p:cNvPr>
            <p:cNvSpPr txBox="1">
              <a:spLocks noChangeArrowheads="1"/>
            </p:cNvSpPr>
            <p:nvPr/>
          </p:nvSpPr>
          <p:spPr bwMode="auto">
            <a:xfrm>
              <a:off x="3176588" y="4854575"/>
              <a:ext cx="342900" cy="228600"/>
            </a:xfrm>
            <a:prstGeom prst="rect">
              <a:avLst/>
            </a:prstGeom>
            <a:noFill/>
            <a:ln w="9525">
              <a:noFill/>
              <a:miter lim="800000"/>
              <a:headEnd/>
              <a:tailEnd/>
            </a:ln>
          </p:spPr>
          <p:txBody>
            <a:bodyPr lIns="0" tIns="0" rIns="0" bIns="0">
              <a:prstTxWarp prst="textNoShape">
                <a:avLst/>
              </a:prstTxWarp>
            </a:bodyPr>
            <a:lstStyle/>
            <a:p>
              <a:pPr algn="ctr"/>
              <a:r>
                <a:rPr lang="en-US" altLang="zh-TW">
                  <a:latin typeface="Times New Roman" pitchFamily="30" charset="0"/>
                  <a:ea typeface="新細明體" pitchFamily="30" charset="-120"/>
                  <a:cs typeface="新細明體" pitchFamily="30" charset="-120"/>
                </a:rPr>
                <a:t>C</a:t>
              </a:r>
            </a:p>
          </p:txBody>
        </p:sp>
        <p:sp>
          <p:nvSpPr>
            <p:cNvPr id="43" name="Text Box 40">
              <a:extLst>
                <a:ext uri="{FF2B5EF4-FFF2-40B4-BE49-F238E27FC236}">
                  <a16:creationId xmlns:a16="http://schemas.microsoft.com/office/drawing/2014/main" id="{4143DB88-5269-3F4D-A426-041A0D9889D0}"/>
                </a:ext>
              </a:extLst>
            </p:cNvPr>
            <p:cNvSpPr txBox="1">
              <a:spLocks noChangeArrowheads="1"/>
            </p:cNvSpPr>
            <p:nvPr/>
          </p:nvSpPr>
          <p:spPr bwMode="auto">
            <a:xfrm>
              <a:off x="3176588" y="5159375"/>
              <a:ext cx="342900" cy="228600"/>
            </a:xfrm>
            <a:prstGeom prst="rect">
              <a:avLst/>
            </a:prstGeom>
            <a:noFill/>
            <a:ln w="9525">
              <a:noFill/>
              <a:miter lim="800000"/>
              <a:headEnd/>
              <a:tailEnd/>
            </a:ln>
          </p:spPr>
          <p:txBody>
            <a:bodyPr lIns="0" tIns="0" rIns="0" bIns="0">
              <a:prstTxWarp prst="textNoShape">
                <a:avLst/>
              </a:prstTxWarp>
            </a:bodyPr>
            <a:lstStyle/>
            <a:p>
              <a:pPr algn="ctr"/>
              <a:r>
                <a:rPr lang="en-US" altLang="zh-TW">
                  <a:latin typeface="Times New Roman" pitchFamily="30" charset="0"/>
                  <a:ea typeface="新細明體" pitchFamily="30" charset="-120"/>
                  <a:cs typeface="新細明體" pitchFamily="30" charset="-120"/>
                </a:rPr>
                <a:t>D</a:t>
              </a:r>
            </a:p>
          </p:txBody>
        </p:sp>
        <p:sp>
          <p:nvSpPr>
            <p:cNvPr id="44" name="Text Box 41">
              <a:extLst>
                <a:ext uri="{FF2B5EF4-FFF2-40B4-BE49-F238E27FC236}">
                  <a16:creationId xmlns:a16="http://schemas.microsoft.com/office/drawing/2014/main" id="{547DFBD0-9E52-7A46-B804-749010012095}"/>
                </a:ext>
              </a:extLst>
            </p:cNvPr>
            <p:cNvSpPr txBox="1">
              <a:spLocks noChangeArrowheads="1"/>
            </p:cNvSpPr>
            <p:nvPr/>
          </p:nvSpPr>
          <p:spPr bwMode="auto">
            <a:xfrm>
              <a:off x="3862388" y="4092575"/>
              <a:ext cx="457200" cy="228600"/>
            </a:xfrm>
            <a:prstGeom prst="rect">
              <a:avLst/>
            </a:prstGeom>
            <a:noFill/>
            <a:ln w="9525">
              <a:noFill/>
              <a:miter lim="800000"/>
              <a:headEnd/>
              <a:tailEnd/>
            </a:ln>
          </p:spPr>
          <p:txBody>
            <a:bodyPr lIns="0" tIns="0" rIns="0" bIns="0">
              <a:prstTxWarp prst="textNoShape">
                <a:avLst/>
              </a:prstTxWarp>
            </a:bodyPr>
            <a:lstStyle/>
            <a:p>
              <a:pPr algn="ctr"/>
              <a:r>
                <a:rPr lang="en-US" altLang="zh-TW">
                  <a:latin typeface="Times New Roman" pitchFamily="30" charset="0"/>
                  <a:ea typeface="新細明體" pitchFamily="30" charset="-120"/>
                  <a:cs typeface="新細明體" pitchFamily="30" charset="-120"/>
                </a:rPr>
                <a:t>B</a:t>
              </a:r>
            </a:p>
          </p:txBody>
        </p:sp>
        <p:sp>
          <p:nvSpPr>
            <p:cNvPr id="45" name="Text Box 42">
              <a:extLst>
                <a:ext uri="{FF2B5EF4-FFF2-40B4-BE49-F238E27FC236}">
                  <a16:creationId xmlns:a16="http://schemas.microsoft.com/office/drawing/2014/main" id="{38CA86E1-45F9-8945-851C-90102785F7BA}"/>
                </a:ext>
              </a:extLst>
            </p:cNvPr>
            <p:cNvSpPr txBox="1">
              <a:spLocks noChangeArrowheads="1"/>
            </p:cNvSpPr>
            <p:nvPr/>
          </p:nvSpPr>
          <p:spPr bwMode="auto">
            <a:xfrm>
              <a:off x="4205288" y="4092575"/>
              <a:ext cx="342900" cy="228600"/>
            </a:xfrm>
            <a:prstGeom prst="rect">
              <a:avLst/>
            </a:prstGeom>
            <a:noFill/>
            <a:ln w="9525">
              <a:noFill/>
              <a:miter lim="800000"/>
              <a:headEnd/>
              <a:tailEnd/>
            </a:ln>
          </p:spPr>
          <p:txBody>
            <a:bodyPr lIns="0" tIns="0" rIns="0" bIns="0">
              <a:prstTxWarp prst="textNoShape">
                <a:avLst/>
              </a:prstTxWarp>
            </a:bodyPr>
            <a:lstStyle/>
            <a:p>
              <a:pPr algn="ctr"/>
              <a:r>
                <a:rPr lang="en-US" altLang="zh-TW">
                  <a:latin typeface="Times New Roman" pitchFamily="30" charset="0"/>
                  <a:ea typeface="新細明體" pitchFamily="30" charset="-120"/>
                  <a:cs typeface="新細明體" pitchFamily="30" charset="-120"/>
                </a:rPr>
                <a:t>C</a:t>
              </a:r>
            </a:p>
          </p:txBody>
        </p:sp>
        <p:sp>
          <p:nvSpPr>
            <p:cNvPr id="46" name="Text Box 43">
              <a:extLst>
                <a:ext uri="{FF2B5EF4-FFF2-40B4-BE49-F238E27FC236}">
                  <a16:creationId xmlns:a16="http://schemas.microsoft.com/office/drawing/2014/main" id="{DC0FF64A-93E2-154D-B5D8-ED2A44DFD7B7}"/>
                </a:ext>
              </a:extLst>
            </p:cNvPr>
            <p:cNvSpPr txBox="1">
              <a:spLocks noChangeArrowheads="1"/>
            </p:cNvSpPr>
            <p:nvPr/>
          </p:nvSpPr>
          <p:spPr bwMode="auto">
            <a:xfrm>
              <a:off x="4548188" y="4092575"/>
              <a:ext cx="342900" cy="228600"/>
            </a:xfrm>
            <a:prstGeom prst="rect">
              <a:avLst/>
            </a:prstGeom>
            <a:noFill/>
            <a:ln w="9525">
              <a:noFill/>
              <a:miter lim="800000"/>
              <a:headEnd/>
              <a:tailEnd/>
            </a:ln>
          </p:spPr>
          <p:txBody>
            <a:bodyPr lIns="0" tIns="0" rIns="0" bIns="0">
              <a:prstTxWarp prst="textNoShape">
                <a:avLst/>
              </a:prstTxWarp>
            </a:bodyPr>
            <a:lstStyle/>
            <a:p>
              <a:pPr algn="ctr"/>
              <a:r>
                <a:rPr lang="en-US" altLang="zh-TW">
                  <a:latin typeface="Times New Roman" pitchFamily="30" charset="0"/>
                  <a:ea typeface="新細明體" pitchFamily="30" charset="-120"/>
                  <a:cs typeface="新細明體" pitchFamily="30" charset="-120"/>
                </a:rPr>
                <a:t>D</a:t>
              </a:r>
            </a:p>
          </p:txBody>
        </p:sp>
        <p:sp>
          <p:nvSpPr>
            <p:cNvPr id="47" name="AutoShape 44">
              <a:extLst>
                <a:ext uri="{FF2B5EF4-FFF2-40B4-BE49-F238E27FC236}">
                  <a16:creationId xmlns:a16="http://schemas.microsoft.com/office/drawing/2014/main" id="{127B7209-5807-3B4F-A90D-C8725DE7CA47}"/>
                </a:ext>
              </a:extLst>
            </p:cNvPr>
            <p:cNvSpPr>
              <a:spLocks noChangeArrowheads="1"/>
            </p:cNvSpPr>
            <p:nvPr/>
          </p:nvSpPr>
          <p:spPr bwMode="auto">
            <a:xfrm>
              <a:off x="4014788" y="3552825"/>
              <a:ext cx="304800" cy="381000"/>
            </a:xfrm>
            <a:prstGeom prst="downArrow">
              <a:avLst>
                <a:gd name="adj1" fmla="val 50000"/>
                <a:gd name="adj2" fmla="val 31250"/>
              </a:avLst>
            </a:prstGeom>
            <a:solidFill>
              <a:schemeClr val="accent1"/>
            </a:solidFill>
            <a:ln w="9525">
              <a:solidFill>
                <a:schemeClr val="tx1"/>
              </a:solidFill>
              <a:miter lim="800000"/>
              <a:headEnd/>
              <a:tailEnd/>
            </a:ln>
            <a:effectLst/>
          </p:spPr>
          <p:txBody>
            <a:bodyPr vert="eaVert" wrap="none" anchor="ctr">
              <a:prstTxWarp prst="textNoShape">
                <a:avLst/>
              </a:prstTxWarp>
            </a:bodyPr>
            <a:lstStyle/>
            <a:p>
              <a:endParaRPr lang="en-US"/>
            </a:p>
          </p:txBody>
        </p:sp>
        <p:sp>
          <p:nvSpPr>
            <p:cNvPr id="48" name="AutoShape 45">
              <a:extLst>
                <a:ext uri="{FF2B5EF4-FFF2-40B4-BE49-F238E27FC236}">
                  <a16:creationId xmlns:a16="http://schemas.microsoft.com/office/drawing/2014/main" id="{6E86E18C-4C33-9A49-B5A0-67DEE5F77FF3}"/>
                </a:ext>
              </a:extLst>
            </p:cNvPr>
            <p:cNvSpPr>
              <a:spLocks noChangeArrowheads="1"/>
            </p:cNvSpPr>
            <p:nvPr/>
          </p:nvSpPr>
          <p:spPr bwMode="auto">
            <a:xfrm>
              <a:off x="7596188" y="3552825"/>
              <a:ext cx="381000" cy="381000"/>
            </a:xfrm>
            <a:prstGeom prst="downArrow">
              <a:avLst>
                <a:gd name="adj1" fmla="val 50000"/>
                <a:gd name="adj2" fmla="val 25000"/>
              </a:avLst>
            </a:prstGeom>
            <a:solidFill>
              <a:schemeClr val="accent1"/>
            </a:solidFill>
            <a:ln w="9525">
              <a:solidFill>
                <a:schemeClr val="tx1"/>
              </a:solidFill>
              <a:miter lim="800000"/>
              <a:headEnd/>
              <a:tailEnd/>
            </a:ln>
            <a:effectLst/>
          </p:spPr>
          <p:txBody>
            <a:bodyPr vert="eaVert" wrap="none" anchor="ctr">
              <a:prstTxWarp prst="textNoShape">
                <a:avLst/>
              </a:prstTxWarp>
            </a:bodyPr>
            <a:lstStyle/>
            <a:p>
              <a:endParaRPr lang="en-US"/>
            </a:p>
          </p:txBody>
        </p:sp>
        <p:sp>
          <p:nvSpPr>
            <p:cNvPr id="49" name="Text Box 46">
              <a:extLst>
                <a:ext uri="{FF2B5EF4-FFF2-40B4-BE49-F238E27FC236}">
                  <a16:creationId xmlns:a16="http://schemas.microsoft.com/office/drawing/2014/main" id="{DA281958-793F-0D48-99C2-FE6CCA31C0D3}"/>
                </a:ext>
              </a:extLst>
            </p:cNvPr>
            <p:cNvSpPr txBox="1">
              <a:spLocks noChangeArrowheads="1"/>
            </p:cNvSpPr>
            <p:nvPr/>
          </p:nvSpPr>
          <p:spPr bwMode="auto">
            <a:xfrm>
              <a:off x="6415088" y="4791075"/>
              <a:ext cx="800100" cy="342900"/>
            </a:xfrm>
            <a:prstGeom prst="rect">
              <a:avLst/>
            </a:prstGeom>
            <a:noFill/>
            <a:ln w="9525">
              <a:noFill/>
              <a:miter lim="800000"/>
              <a:headEnd/>
              <a:tailEnd/>
            </a:ln>
          </p:spPr>
          <p:txBody>
            <a:bodyPr>
              <a:prstTxWarp prst="textNoShape">
                <a:avLst/>
              </a:prstTxWarp>
            </a:bodyPr>
            <a:lstStyle/>
            <a:p>
              <a:r>
                <a:rPr lang="en-US" altLang="zh-TW">
                  <a:latin typeface="Times New Roman" pitchFamily="30" charset="0"/>
                  <a:ea typeface="新細明體" pitchFamily="30" charset="-120"/>
                  <a:cs typeface="新細明體" pitchFamily="30" charset="-120"/>
                </a:rPr>
                <a:t>M =</a:t>
              </a:r>
            </a:p>
          </p:txBody>
        </p:sp>
        <p:sp>
          <p:nvSpPr>
            <p:cNvPr id="50" name="Text Box 47">
              <a:extLst>
                <a:ext uri="{FF2B5EF4-FFF2-40B4-BE49-F238E27FC236}">
                  <a16:creationId xmlns:a16="http://schemas.microsoft.com/office/drawing/2014/main" id="{F6F7F84F-425F-7A48-B060-6CE94BA8AB72}"/>
                </a:ext>
              </a:extLst>
            </p:cNvPr>
            <p:cNvSpPr txBox="1">
              <a:spLocks noChangeArrowheads="1"/>
            </p:cNvSpPr>
            <p:nvPr/>
          </p:nvSpPr>
          <p:spPr bwMode="auto">
            <a:xfrm>
              <a:off x="7558088" y="4333875"/>
              <a:ext cx="1257300" cy="1028700"/>
            </a:xfrm>
            <a:prstGeom prst="rect">
              <a:avLst/>
            </a:prstGeom>
            <a:noFill/>
            <a:ln w="9525">
              <a:noFill/>
              <a:miter lim="800000"/>
              <a:headEnd/>
              <a:tailEnd/>
            </a:ln>
          </p:spPr>
          <p:txBody>
            <a:bodyPr>
              <a:prstTxWarp prst="textNoShape">
                <a:avLst/>
              </a:prstTxWarp>
            </a:bodyPr>
            <a:lstStyle/>
            <a:p>
              <a:r>
                <a:rPr lang="en-US" altLang="zh-TW">
                  <a:latin typeface="Times New Roman" pitchFamily="30" charset="0"/>
                  <a:ea typeface="新細明體" pitchFamily="30" charset="-120"/>
                  <a:cs typeface="新細明體" pitchFamily="30" charset="-120"/>
                </a:rPr>
                <a:t>0   1   0   0</a:t>
              </a:r>
              <a:endParaRPr lang="en-US" altLang="zh-TW" baseline="-25000">
                <a:latin typeface="Times New Roman" pitchFamily="30" charset="0"/>
                <a:ea typeface="新細明體" pitchFamily="30" charset="-120"/>
                <a:cs typeface="新細明體" pitchFamily="30" charset="-120"/>
              </a:endParaRPr>
            </a:p>
            <a:p>
              <a:r>
                <a:rPr lang="en-US" altLang="zh-TW">
                  <a:latin typeface="Times New Roman" pitchFamily="30" charset="0"/>
                  <a:ea typeface="新細明體" pitchFamily="30" charset="-120"/>
                  <a:cs typeface="新細明體" pitchFamily="30" charset="-120"/>
                </a:rPr>
                <a:t>0   0   0   0</a:t>
              </a:r>
              <a:endParaRPr lang="en-US" altLang="zh-TW" baseline="-25000">
                <a:latin typeface="Times New Roman" pitchFamily="30" charset="0"/>
                <a:ea typeface="新細明體" pitchFamily="30" charset="-120"/>
                <a:cs typeface="新細明體" pitchFamily="30" charset="-120"/>
              </a:endParaRPr>
            </a:p>
            <a:p>
              <a:r>
                <a:rPr lang="en-US" altLang="zh-TW">
                  <a:latin typeface="Times New Roman" pitchFamily="30" charset="0"/>
                  <a:ea typeface="新細明體" pitchFamily="30" charset="-120"/>
                  <a:cs typeface="新細明體" pitchFamily="30" charset="-120"/>
                </a:rPr>
                <a:t>1   1   0   0</a:t>
              </a:r>
            </a:p>
            <a:p>
              <a:r>
                <a:rPr lang="en-US" altLang="zh-TW">
                  <a:latin typeface="Times New Roman" pitchFamily="30" charset="0"/>
                  <a:ea typeface="新細明體" pitchFamily="30" charset="-120"/>
                  <a:cs typeface="新細明體" pitchFamily="30" charset="-120"/>
                </a:rPr>
                <a:t>1   1   0   0</a:t>
              </a:r>
            </a:p>
          </p:txBody>
        </p:sp>
        <p:sp>
          <p:nvSpPr>
            <p:cNvPr id="51" name="AutoShape 48">
              <a:extLst>
                <a:ext uri="{FF2B5EF4-FFF2-40B4-BE49-F238E27FC236}">
                  <a16:creationId xmlns:a16="http://schemas.microsoft.com/office/drawing/2014/main" id="{AC6A0779-12C2-9747-AB2B-8270481F9C5C}"/>
                </a:ext>
              </a:extLst>
            </p:cNvPr>
            <p:cNvSpPr>
              <a:spLocks/>
            </p:cNvSpPr>
            <p:nvPr/>
          </p:nvSpPr>
          <p:spPr bwMode="auto">
            <a:xfrm>
              <a:off x="7443788" y="4448175"/>
              <a:ext cx="114300" cy="914400"/>
            </a:xfrm>
            <a:prstGeom prst="leftBracket">
              <a:avLst>
                <a:gd name="adj" fmla="val 66667"/>
              </a:avLst>
            </a:prstGeom>
            <a:noFill/>
            <a:ln w="9525">
              <a:solidFill>
                <a:srgbClr val="000000"/>
              </a:solidFill>
              <a:round/>
              <a:headEnd/>
              <a:tailEnd/>
            </a:ln>
          </p:spPr>
          <p:txBody>
            <a:bodyPr>
              <a:prstTxWarp prst="textNoShape">
                <a:avLst/>
              </a:prstTxWarp>
            </a:bodyPr>
            <a:lstStyle/>
            <a:p>
              <a:endParaRPr lang="en-US"/>
            </a:p>
          </p:txBody>
        </p:sp>
        <p:sp>
          <p:nvSpPr>
            <p:cNvPr id="52" name="AutoShape 49">
              <a:extLst>
                <a:ext uri="{FF2B5EF4-FFF2-40B4-BE49-F238E27FC236}">
                  <a16:creationId xmlns:a16="http://schemas.microsoft.com/office/drawing/2014/main" id="{C0FDC11B-2528-B845-B91C-508EEC5042A6}"/>
                </a:ext>
              </a:extLst>
            </p:cNvPr>
            <p:cNvSpPr>
              <a:spLocks/>
            </p:cNvSpPr>
            <p:nvPr/>
          </p:nvSpPr>
          <p:spPr bwMode="auto">
            <a:xfrm>
              <a:off x="8815388" y="4448175"/>
              <a:ext cx="114300" cy="914400"/>
            </a:xfrm>
            <a:prstGeom prst="rightBracket">
              <a:avLst>
                <a:gd name="adj" fmla="val 66667"/>
              </a:avLst>
            </a:prstGeom>
            <a:noFill/>
            <a:ln w="9525">
              <a:solidFill>
                <a:srgbClr val="000000"/>
              </a:solidFill>
              <a:round/>
              <a:headEnd/>
              <a:tailEnd/>
            </a:ln>
          </p:spPr>
          <p:txBody>
            <a:bodyPr>
              <a:prstTxWarp prst="textNoShape">
                <a:avLst/>
              </a:prstTxWarp>
            </a:bodyPr>
            <a:lstStyle/>
            <a:p>
              <a:endParaRPr lang="en-US"/>
            </a:p>
          </p:txBody>
        </p:sp>
        <p:sp>
          <p:nvSpPr>
            <p:cNvPr id="53" name="Text Box 51">
              <a:extLst>
                <a:ext uri="{FF2B5EF4-FFF2-40B4-BE49-F238E27FC236}">
                  <a16:creationId xmlns:a16="http://schemas.microsoft.com/office/drawing/2014/main" id="{2F1055BD-2416-824E-96A6-5777DA8393F4}"/>
                </a:ext>
              </a:extLst>
            </p:cNvPr>
            <p:cNvSpPr txBox="1">
              <a:spLocks noChangeArrowheads="1"/>
            </p:cNvSpPr>
            <p:nvPr/>
          </p:nvSpPr>
          <p:spPr bwMode="auto">
            <a:xfrm>
              <a:off x="7100888" y="4333875"/>
              <a:ext cx="342900" cy="228600"/>
            </a:xfrm>
            <a:prstGeom prst="rect">
              <a:avLst/>
            </a:prstGeom>
            <a:noFill/>
            <a:ln w="9525">
              <a:noFill/>
              <a:miter lim="800000"/>
              <a:headEnd/>
              <a:tailEnd/>
            </a:ln>
          </p:spPr>
          <p:txBody>
            <a:bodyPr lIns="0" tIns="0" rIns="0" bIns="0">
              <a:prstTxWarp prst="textNoShape">
                <a:avLst/>
              </a:prstTxWarp>
            </a:bodyPr>
            <a:lstStyle/>
            <a:p>
              <a:pPr algn="ctr"/>
              <a:r>
                <a:rPr lang="en-US" altLang="zh-TW">
                  <a:latin typeface="Times New Roman" pitchFamily="30" charset="0"/>
                  <a:ea typeface="新細明體" pitchFamily="30" charset="-120"/>
                  <a:cs typeface="新細明體" pitchFamily="30" charset="-120"/>
                </a:rPr>
                <a:t>A</a:t>
              </a:r>
            </a:p>
          </p:txBody>
        </p:sp>
        <p:sp>
          <p:nvSpPr>
            <p:cNvPr id="54" name="Text Box 52">
              <a:extLst>
                <a:ext uri="{FF2B5EF4-FFF2-40B4-BE49-F238E27FC236}">
                  <a16:creationId xmlns:a16="http://schemas.microsoft.com/office/drawing/2014/main" id="{36575998-05A1-C642-8E5F-53F8E6A53F72}"/>
                </a:ext>
              </a:extLst>
            </p:cNvPr>
            <p:cNvSpPr txBox="1">
              <a:spLocks noChangeArrowheads="1"/>
            </p:cNvSpPr>
            <p:nvPr/>
          </p:nvSpPr>
          <p:spPr bwMode="auto">
            <a:xfrm>
              <a:off x="7443788" y="4168775"/>
              <a:ext cx="457200" cy="228600"/>
            </a:xfrm>
            <a:prstGeom prst="rect">
              <a:avLst/>
            </a:prstGeom>
            <a:noFill/>
            <a:ln w="9525">
              <a:noFill/>
              <a:miter lim="800000"/>
              <a:headEnd/>
              <a:tailEnd/>
            </a:ln>
          </p:spPr>
          <p:txBody>
            <a:bodyPr lIns="0" tIns="0" rIns="0" bIns="0">
              <a:prstTxWarp prst="textNoShape">
                <a:avLst/>
              </a:prstTxWarp>
            </a:bodyPr>
            <a:lstStyle/>
            <a:p>
              <a:pPr algn="ctr"/>
              <a:r>
                <a:rPr lang="en-US" altLang="zh-TW">
                  <a:latin typeface="Times New Roman" pitchFamily="30" charset="0"/>
                  <a:ea typeface="新細明體" pitchFamily="30" charset="-120"/>
                  <a:cs typeface="新細明體" pitchFamily="30" charset="-120"/>
                </a:rPr>
                <a:t>A</a:t>
              </a:r>
            </a:p>
          </p:txBody>
        </p:sp>
        <p:sp>
          <p:nvSpPr>
            <p:cNvPr id="55" name="Text Box 53">
              <a:extLst>
                <a:ext uri="{FF2B5EF4-FFF2-40B4-BE49-F238E27FC236}">
                  <a16:creationId xmlns:a16="http://schemas.microsoft.com/office/drawing/2014/main" id="{F3AFF6F1-287F-8E45-AC0F-675A16097D37}"/>
                </a:ext>
              </a:extLst>
            </p:cNvPr>
            <p:cNvSpPr txBox="1">
              <a:spLocks noChangeArrowheads="1"/>
            </p:cNvSpPr>
            <p:nvPr/>
          </p:nvSpPr>
          <p:spPr bwMode="auto">
            <a:xfrm>
              <a:off x="7100888" y="4625975"/>
              <a:ext cx="342900" cy="228600"/>
            </a:xfrm>
            <a:prstGeom prst="rect">
              <a:avLst/>
            </a:prstGeom>
            <a:noFill/>
            <a:ln w="9525">
              <a:noFill/>
              <a:miter lim="800000"/>
              <a:headEnd/>
              <a:tailEnd/>
            </a:ln>
          </p:spPr>
          <p:txBody>
            <a:bodyPr lIns="0" tIns="0" rIns="0" bIns="0">
              <a:prstTxWarp prst="textNoShape">
                <a:avLst/>
              </a:prstTxWarp>
            </a:bodyPr>
            <a:lstStyle/>
            <a:p>
              <a:pPr algn="ctr"/>
              <a:r>
                <a:rPr lang="en-US" altLang="zh-TW">
                  <a:latin typeface="Times New Roman" pitchFamily="30" charset="0"/>
                  <a:ea typeface="新細明體" pitchFamily="30" charset="-120"/>
                  <a:cs typeface="新細明體" pitchFamily="30" charset="-120"/>
                </a:rPr>
                <a:t>B</a:t>
              </a:r>
            </a:p>
          </p:txBody>
        </p:sp>
        <p:sp>
          <p:nvSpPr>
            <p:cNvPr id="56" name="Text Box 54">
              <a:extLst>
                <a:ext uri="{FF2B5EF4-FFF2-40B4-BE49-F238E27FC236}">
                  <a16:creationId xmlns:a16="http://schemas.microsoft.com/office/drawing/2014/main" id="{99698D6A-0255-CF45-BFE5-35FF43EA004E}"/>
                </a:ext>
              </a:extLst>
            </p:cNvPr>
            <p:cNvSpPr txBox="1">
              <a:spLocks noChangeArrowheads="1"/>
            </p:cNvSpPr>
            <p:nvPr/>
          </p:nvSpPr>
          <p:spPr bwMode="auto">
            <a:xfrm>
              <a:off x="7100888" y="4930775"/>
              <a:ext cx="342900" cy="228600"/>
            </a:xfrm>
            <a:prstGeom prst="rect">
              <a:avLst/>
            </a:prstGeom>
            <a:noFill/>
            <a:ln w="9525">
              <a:noFill/>
              <a:miter lim="800000"/>
              <a:headEnd/>
              <a:tailEnd/>
            </a:ln>
          </p:spPr>
          <p:txBody>
            <a:bodyPr lIns="0" tIns="0" rIns="0" bIns="0">
              <a:prstTxWarp prst="textNoShape">
                <a:avLst/>
              </a:prstTxWarp>
            </a:bodyPr>
            <a:lstStyle/>
            <a:p>
              <a:pPr algn="ctr"/>
              <a:r>
                <a:rPr lang="en-US" altLang="zh-TW">
                  <a:latin typeface="Times New Roman" pitchFamily="30" charset="0"/>
                  <a:ea typeface="新細明體" pitchFamily="30" charset="-120"/>
                  <a:cs typeface="新細明體" pitchFamily="30" charset="-120"/>
                </a:rPr>
                <a:t>C</a:t>
              </a:r>
            </a:p>
          </p:txBody>
        </p:sp>
        <p:sp>
          <p:nvSpPr>
            <p:cNvPr id="57" name="Text Box 55">
              <a:extLst>
                <a:ext uri="{FF2B5EF4-FFF2-40B4-BE49-F238E27FC236}">
                  <a16:creationId xmlns:a16="http://schemas.microsoft.com/office/drawing/2014/main" id="{DF0BAB0A-87DF-5D41-9015-34DA1F7E4A27}"/>
                </a:ext>
              </a:extLst>
            </p:cNvPr>
            <p:cNvSpPr txBox="1">
              <a:spLocks noChangeArrowheads="1"/>
            </p:cNvSpPr>
            <p:nvPr/>
          </p:nvSpPr>
          <p:spPr bwMode="auto">
            <a:xfrm>
              <a:off x="7100888" y="5235575"/>
              <a:ext cx="342900" cy="228600"/>
            </a:xfrm>
            <a:prstGeom prst="rect">
              <a:avLst/>
            </a:prstGeom>
            <a:noFill/>
            <a:ln w="9525">
              <a:noFill/>
              <a:miter lim="800000"/>
              <a:headEnd/>
              <a:tailEnd/>
            </a:ln>
          </p:spPr>
          <p:txBody>
            <a:bodyPr lIns="0" tIns="0" rIns="0" bIns="0">
              <a:prstTxWarp prst="textNoShape">
                <a:avLst/>
              </a:prstTxWarp>
            </a:bodyPr>
            <a:lstStyle/>
            <a:p>
              <a:pPr algn="ctr"/>
              <a:r>
                <a:rPr lang="en-US" altLang="zh-TW">
                  <a:latin typeface="Times New Roman" pitchFamily="30" charset="0"/>
                  <a:ea typeface="新細明體" pitchFamily="30" charset="-120"/>
                  <a:cs typeface="新細明體" pitchFamily="30" charset="-120"/>
                </a:rPr>
                <a:t>D</a:t>
              </a:r>
            </a:p>
          </p:txBody>
        </p:sp>
        <p:sp>
          <p:nvSpPr>
            <p:cNvPr id="58" name="Text Box 56">
              <a:extLst>
                <a:ext uri="{FF2B5EF4-FFF2-40B4-BE49-F238E27FC236}">
                  <a16:creationId xmlns:a16="http://schemas.microsoft.com/office/drawing/2014/main" id="{BEF90C0C-277E-0B46-A06A-1197BF85653D}"/>
                </a:ext>
              </a:extLst>
            </p:cNvPr>
            <p:cNvSpPr txBox="1">
              <a:spLocks noChangeArrowheads="1"/>
            </p:cNvSpPr>
            <p:nvPr/>
          </p:nvSpPr>
          <p:spPr bwMode="auto">
            <a:xfrm>
              <a:off x="7786688" y="4168775"/>
              <a:ext cx="457200" cy="228600"/>
            </a:xfrm>
            <a:prstGeom prst="rect">
              <a:avLst/>
            </a:prstGeom>
            <a:noFill/>
            <a:ln w="9525">
              <a:noFill/>
              <a:miter lim="800000"/>
              <a:headEnd/>
              <a:tailEnd/>
            </a:ln>
          </p:spPr>
          <p:txBody>
            <a:bodyPr lIns="0" tIns="0" rIns="0" bIns="0">
              <a:prstTxWarp prst="textNoShape">
                <a:avLst/>
              </a:prstTxWarp>
            </a:bodyPr>
            <a:lstStyle/>
            <a:p>
              <a:pPr algn="ctr"/>
              <a:r>
                <a:rPr lang="en-US" altLang="zh-TW">
                  <a:latin typeface="Times New Roman" pitchFamily="30" charset="0"/>
                  <a:ea typeface="新細明體" pitchFamily="30" charset="-120"/>
                  <a:cs typeface="新細明體" pitchFamily="30" charset="-120"/>
                </a:rPr>
                <a:t>B</a:t>
              </a:r>
            </a:p>
          </p:txBody>
        </p:sp>
        <p:sp>
          <p:nvSpPr>
            <p:cNvPr id="59" name="Text Box 57">
              <a:extLst>
                <a:ext uri="{FF2B5EF4-FFF2-40B4-BE49-F238E27FC236}">
                  <a16:creationId xmlns:a16="http://schemas.microsoft.com/office/drawing/2014/main" id="{5D585F6A-E004-B742-B761-910A0CE25B72}"/>
                </a:ext>
              </a:extLst>
            </p:cNvPr>
            <p:cNvSpPr txBox="1">
              <a:spLocks noChangeArrowheads="1"/>
            </p:cNvSpPr>
            <p:nvPr/>
          </p:nvSpPr>
          <p:spPr bwMode="auto">
            <a:xfrm>
              <a:off x="8129588" y="4168775"/>
              <a:ext cx="342900" cy="228600"/>
            </a:xfrm>
            <a:prstGeom prst="rect">
              <a:avLst/>
            </a:prstGeom>
            <a:noFill/>
            <a:ln w="9525">
              <a:noFill/>
              <a:miter lim="800000"/>
              <a:headEnd/>
              <a:tailEnd/>
            </a:ln>
          </p:spPr>
          <p:txBody>
            <a:bodyPr lIns="0" tIns="0" rIns="0" bIns="0">
              <a:prstTxWarp prst="textNoShape">
                <a:avLst/>
              </a:prstTxWarp>
            </a:bodyPr>
            <a:lstStyle/>
            <a:p>
              <a:pPr algn="ctr"/>
              <a:r>
                <a:rPr lang="en-US" altLang="zh-TW">
                  <a:latin typeface="Times New Roman" pitchFamily="30" charset="0"/>
                  <a:ea typeface="新細明體" pitchFamily="30" charset="-120"/>
                  <a:cs typeface="新細明體" pitchFamily="30" charset="-120"/>
                </a:rPr>
                <a:t>C</a:t>
              </a:r>
            </a:p>
          </p:txBody>
        </p:sp>
        <p:sp>
          <p:nvSpPr>
            <p:cNvPr id="60" name="Text Box 58">
              <a:extLst>
                <a:ext uri="{FF2B5EF4-FFF2-40B4-BE49-F238E27FC236}">
                  <a16:creationId xmlns:a16="http://schemas.microsoft.com/office/drawing/2014/main" id="{1CCAE53A-C486-CF4C-83C1-1C26D852C65F}"/>
                </a:ext>
              </a:extLst>
            </p:cNvPr>
            <p:cNvSpPr txBox="1">
              <a:spLocks noChangeArrowheads="1"/>
            </p:cNvSpPr>
            <p:nvPr/>
          </p:nvSpPr>
          <p:spPr bwMode="auto">
            <a:xfrm>
              <a:off x="8472488" y="4168775"/>
              <a:ext cx="342900" cy="228600"/>
            </a:xfrm>
            <a:prstGeom prst="rect">
              <a:avLst/>
            </a:prstGeom>
            <a:noFill/>
            <a:ln w="9525">
              <a:noFill/>
              <a:miter lim="800000"/>
              <a:headEnd/>
              <a:tailEnd/>
            </a:ln>
          </p:spPr>
          <p:txBody>
            <a:bodyPr lIns="0" tIns="0" rIns="0" bIns="0">
              <a:prstTxWarp prst="textNoShape">
                <a:avLst/>
              </a:prstTxWarp>
            </a:bodyPr>
            <a:lstStyle/>
            <a:p>
              <a:pPr algn="ctr"/>
              <a:r>
                <a:rPr lang="en-US" altLang="zh-TW">
                  <a:latin typeface="Times New Roman" pitchFamily="30" charset="0"/>
                  <a:ea typeface="新細明體" pitchFamily="30" charset="-120"/>
                  <a:cs typeface="新細明體" pitchFamily="30" charset="-120"/>
                </a:rPr>
                <a:t>D</a:t>
              </a:r>
            </a:p>
          </p:txBody>
        </p:sp>
        <p:sp>
          <p:nvSpPr>
            <p:cNvPr id="61" name="Text Box 59">
              <a:extLst>
                <a:ext uri="{FF2B5EF4-FFF2-40B4-BE49-F238E27FC236}">
                  <a16:creationId xmlns:a16="http://schemas.microsoft.com/office/drawing/2014/main" id="{14617277-BDD1-6A45-A463-202C3CDDDDAB}"/>
                </a:ext>
              </a:extLst>
            </p:cNvPr>
            <p:cNvSpPr txBox="1">
              <a:spLocks noChangeArrowheads="1"/>
            </p:cNvSpPr>
            <p:nvPr/>
          </p:nvSpPr>
          <p:spPr bwMode="auto">
            <a:xfrm>
              <a:off x="2640013" y="5734051"/>
              <a:ext cx="2933700" cy="366713"/>
            </a:xfrm>
            <a:prstGeom prst="rect">
              <a:avLst/>
            </a:prstGeom>
            <a:noFill/>
            <a:ln w="9525">
              <a:noFill/>
              <a:miter lim="800000"/>
              <a:headEnd/>
              <a:tailEnd/>
            </a:ln>
            <a:effectLst/>
          </p:spPr>
          <p:txBody>
            <a:bodyPr>
              <a:prstTxWarp prst="textNoShape">
                <a:avLst/>
              </a:prstTxWarp>
              <a:spAutoFit/>
            </a:bodyPr>
            <a:lstStyle/>
            <a:p>
              <a:pPr algn="ctr" eaLnBrk="1" hangingPunct="1">
                <a:spcBef>
                  <a:spcPct val="50000"/>
                </a:spcBef>
              </a:pPr>
              <a:r>
                <a:rPr kumimoji="1" lang="en-US" altLang="zh-TW">
                  <a:solidFill>
                    <a:srgbClr val="FF3300"/>
                  </a:solidFill>
                  <a:latin typeface="Verdana" pitchFamily="30" charset="0"/>
                  <a:ea typeface="新細明體" pitchFamily="30" charset="-120"/>
                  <a:cs typeface="新細明體" pitchFamily="30" charset="-120"/>
                </a:rPr>
                <a:t>Symmetric matrix</a:t>
              </a:r>
            </a:p>
          </p:txBody>
        </p:sp>
        <p:sp>
          <p:nvSpPr>
            <p:cNvPr id="62" name="Text Box 60">
              <a:extLst>
                <a:ext uri="{FF2B5EF4-FFF2-40B4-BE49-F238E27FC236}">
                  <a16:creationId xmlns:a16="http://schemas.microsoft.com/office/drawing/2014/main" id="{13E3F23E-D15A-F34D-A3A5-7601BCF8690A}"/>
                </a:ext>
              </a:extLst>
            </p:cNvPr>
            <p:cNvSpPr txBox="1">
              <a:spLocks noChangeArrowheads="1"/>
            </p:cNvSpPr>
            <p:nvPr/>
          </p:nvSpPr>
          <p:spPr bwMode="auto">
            <a:xfrm>
              <a:off x="6527800" y="5734050"/>
              <a:ext cx="2933700" cy="641350"/>
            </a:xfrm>
            <a:prstGeom prst="rect">
              <a:avLst/>
            </a:prstGeom>
            <a:noFill/>
            <a:ln w="9525">
              <a:noFill/>
              <a:miter lim="800000"/>
              <a:headEnd/>
              <a:tailEnd/>
            </a:ln>
            <a:effectLst/>
          </p:spPr>
          <p:txBody>
            <a:bodyPr>
              <a:prstTxWarp prst="textNoShape">
                <a:avLst/>
              </a:prstTxWarp>
              <a:spAutoFit/>
            </a:bodyPr>
            <a:lstStyle/>
            <a:p>
              <a:pPr algn="ctr" eaLnBrk="1" hangingPunct="1">
                <a:spcBef>
                  <a:spcPct val="50000"/>
                </a:spcBef>
              </a:pPr>
              <a:r>
                <a:rPr kumimoji="1" lang="en-US" altLang="zh-TW">
                  <a:solidFill>
                    <a:srgbClr val="FF3300"/>
                  </a:solidFill>
                  <a:latin typeface="Verdana" pitchFamily="30" charset="0"/>
                  <a:ea typeface="新細明體" pitchFamily="30" charset="-120"/>
                  <a:cs typeface="新細明體" pitchFamily="30" charset="-120"/>
                </a:rPr>
                <a:t>Uncertain symmetric matrix</a:t>
              </a:r>
            </a:p>
          </p:txBody>
        </p:sp>
        <p:sp>
          <p:nvSpPr>
            <p:cNvPr id="63" name="Line 61">
              <a:extLst>
                <a:ext uri="{FF2B5EF4-FFF2-40B4-BE49-F238E27FC236}">
                  <a16:creationId xmlns:a16="http://schemas.microsoft.com/office/drawing/2014/main" id="{51DABAD7-95E2-2D48-A6C6-80CAAD404B2A}"/>
                </a:ext>
              </a:extLst>
            </p:cNvPr>
            <p:cNvSpPr>
              <a:spLocks noChangeShapeType="1"/>
            </p:cNvSpPr>
            <p:nvPr/>
          </p:nvSpPr>
          <p:spPr bwMode="auto">
            <a:xfrm>
              <a:off x="3352800" y="4114800"/>
              <a:ext cx="1752600" cy="1524000"/>
            </a:xfrm>
            <a:prstGeom prst="line">
              <a:avLst/>
            </a:prstGeom>
            <a:noFill/>
            <a:ln w="9525" cap="rnd">
              <a:solidFill>
                <a:srgbClr val="0066FF"/>
              </a:solidFill>
              <a:prstDash val="sysDot"/>
              <a:round/>
              <a:headEnd/>
              <a:tailEnd/>
            </a:ln>
            <a:effectLst/>
          </p:spPr>
          <p:txBody>
            <a:bodyPr>
              <a:prstTxWarp prst="textNoShape">
                <a:avLst/>
              </a:prstTxWarp>
            </a:bodyPr>
            <a:lstStyle/>
            <a:p>
              <a:endParaRPr lang="en-US"/>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62" name="Rectangle 2"/>
          <p:cNvSpPr>
            <a:spLocks noGrp="1" noChangeArrowheads="1"/>
          </p:cNvSpPr>
          <p:nvPr>
            <p:ph type="title"/>
          </p:nvPr>
        </p:nvSpPr>
        <p:spPr>
          <a:xfrm>
            <a:off x="1981200" y="457200"/>
            <a:ext cx="8229600" cy="914400"/>
          </a:xfrm>
        </p:spPr>
        <p:txBody>
          <a:bodyPr/>
          <a:lstStyle/>
          <a:p>
            <a:r>
              <a:rPr lang="en-US" altLang="zh-TW">
                <a:ea typeface="新細明體" pitchFamily="30" charset="-120"/>
                <a:cs typeface="新細明體" pitchFamily="30" charset="-120"/>
              </a:rPr>
              <a:t>Adjacency list</a:t>
            </a:r>
          </a:p>
        </p:txBody>
      </p:sp>
      <p:sp>
        <p:nvSpPr>
          <p:cNvPr id="1320963" name="AutoShape 3"/>
          <p:cNvSpPr>
            <a:spLocks noChangeArrowheads="1"/>
          </p:cNvSpPr>
          <p:nvPr/>
        </p:nvSpPr>
        <p:spPr bwMode="auto">
          <a:xfrm>
            <a:off x="4065588" y="3319463"/>
            <a:ext cx="381000" cy="381000"/>
          </a:xfrm>
          <a:prstGeom prst="downArrow">
            <a:avLst>
              <a:gd name="adj1" fmla="val 50000"/>
              <a:gd name="adj2" fmla="val 25000"/>
            </a:avLst>
          </a:prstGeom>
          <a:solidFill>
            <a:schemeClr val="accent1"/>
          </a:solidFill>
          <a:ln w="9525">
            <a:solidFill>
              <a:schemeClr val="tx1"/>
            </a:solidFill>
            <a:miter lim="800000"/>
            <a:headEnd/>
            <a:tailEnd/>
          </a:ln>
          <a:effectLst/>
        </p:spPr>
        <p:txBody>
          <a:bodyPr vert="eaVert" wrap="none" anchor="ctr">
            <a:prstTxWarp prst="textNoShape">
              <a:avLst/>
            </a:prstTxWarp>
          </a:bodyPr>
          <a:lstStyle/>
          <a:p>
            <a:endParaRPr lang="en-US"/>
          </a:p>
        </p:txBody>
      </p:sp>
      <p:sp>
        <p:nvSpPr>
          <p:cNvPr id="1320964" name="AutoShape 4"/>
          <p:cNvSpPr>
            <a:spLocks noChangeArrowheads="1"/>
          </p:cNvSpPr>
          <p:nvPr/>
        </p:nvSpPr>
        <p:spPr bwMode="auto">
          <a:xfrm>
            <a:off x="7799388" y="3319463"/>
            <a:ext cx="381000" cy="381000"/>
          </a:xfrm>
          <a:prstGeom prst="downArrow">
            <a:avLst>
              <a:gd name="adj1" fmla="val 50000"/>
              <a:gd name="adj2" fmla="val 25000"/>
            </a:avLst>
          </a:prstGeom>
          <a:solidFill>
            <a:schemeClr val="accent1"/>
          </a:solidFill>
          <a:ln w="9525">
            <a:solidFill>
              <a:schemeClr val="tx1"/>
            </a:solidFill>
            <a:miter lim="800000"/>
            <a:headEnd/>
            <a:tailEnd/>
          </a:ln>
          <a:effectLst/>
        </p:spPr>
        <p:txBody>
          <a:bodyPr vert="eaVert" wrap="none" anchor="ctr">
            <a:prstTxWarp prst="textNoShape">
              <a:avLst/>
            </a:prstTxWarp>
          </a:bodyPr>
          <a:lstStyle/>
          <a:p>
            <a:endParaRPr lang="en-US"/>
          </a:p>
        </p:txBody>
      </p:sp>
      <p:sp>
        <p:nvSpPr>
          <p:cNvPr id="1320965" name="Rectangle 5"/>
          <p:cNvSpPr>
            <a:spLocks noChangeArrowheads="1"/>
          </p:cNvSpPr>
          <p:nvPr/>
        </p:nvSpPr>
        <p:spPr bwMode="auto">
          <a:xfrm>
            <a:off x="3189288" y="4006850"/>
            <a:ext cx="457200" cy="1828800"/>
          </a:xfrm>
          <a:prstGeom prst="rect">
            <a:avLst/>
          </a:prstGeom>
          <a:solidFill>
            <a:srgbClr val="FFFFFF"/>
          </a:solidFill>
          <a:ln w="15875">
            <a:solidFill>
              <a:srgbClr val="000000"/>
            </a:solidFill>
            <a:miter lim="800000"/>
            <a:headEnd/>
            <a:tailEnd/>
          </a:ln>
        </p:spPr>
        <p:txBody>
          <a:bodyPr>
            <a:prstTxWarp prst="textNoShape">
              <a:avLst/>
            </a:prstTxWarp>
          </a:bodyPr>
          <a:lstStyle/>
          <a:p>
            <a:endParaRPr lang="en-US"/>
          </a:p>
        </p:txBody>
      </p:sp>
      <p:sp>
        <p:nvSpPr>
          <p:cNvPr id="1320966" name="Line 6"/>
          <p:cNvSpPr>
            <a:spLocks noChangeShapeType="1"/>
          </p:cNvSpPr>
          <p:nvPr/>
        </p:nvSpPr>
        <p:spPr bwMode="auto">
          <a:xfrm>
            <a:off x="3189288" y="4921250"/>
            <a:ext cx="457200" cy="0"/>
          </a:xfrm>
          <a:prstGeom prst="line">
            <a:avLst/>
          </a:prstGeom>
          <a:noFill/>
          <a:ln w="9525">
            <a:solidFill>
              <a:srgbClr val="000000"/>
            </a:solidFill>
            <a:round/>
            <a:headEnd/>
            <a:tailEnd/>
          </a:ln>
        </p:spPr>
        <p:txBody>
          <a:bodyPr>
            <a:prstTxWarp prst="textNoShape">
              <a:avLst/>
            </a:prstTxWarp>
          </a:bodyPr>
          <a:lstStyle/>
          <a:p>
            <a:endParaRPr lang="en-US"/>
          </a:p>
        </p:txBody>
      </p:sp>
      <p:sp>
        <p:nvSpPr>
          <p:cNvPr id="1320967" name="Line 7"/>
          <p:cNvSpPr>
            <a:spLocks noChangeShapeType="1"/>
          </p:cNvSpPr>
          <p:nvPr/>
        </p:nvSpPr>
        <p:spPr bwMode="auto">
          <a:xfrm>
            <a:off x="3189288" y="4464050"/>
            <a:ext cx="457200" cy="0"/>
          </a:xfrm>
          <a:prstGeom prst="line">
            <a:avLst/>
          </a:prstGeom>
          <a:noFill/>
          <a:ln w="9525">
            <a:solidFill>
              <a:srgbClr val="000000"/>
            </a:solidFill>
            <a:round/>
            <a:headEnd/>
            <a:tailEnd/>
          </a:ln>
        </p:spPr>
        <p:txBody>
          <a:bodyPr>
            <a:prstTxWarp prst="textNoShape">
              <a:avLst/>
            </a:prstTxWarp>
          </a:bodyPr>
          <a:lstStyle/>
          <a:p>
            <a:endParaRPr lang="en-US"/>
          </a:p>
        </p:txBody>
      </p:sp>
      <p:sp>
        <p:nvSpPr>
          <p:cNvPr id="1320968" name="Line 8"/>
          <p:cNvSpPr>
            <a:spLocks noChangeShapeType="1"/>
          </p:cNvSpPr>
          <p:nvPr/>
        </p:nvSpPr>
        <p:spPr bwMode="auto">
          <a:xfrm>
            <a:off x="3189288" y="5378450"/>
            <a:ext cx="457200" cy="0"/>
          </a:xfrm>
          <a:prstGeom prst="line">
            <a:avLst/>
          </a:prstGeom>
          <a:noFill/>
          <a:ln w="9525">
            <a:solidFill>
              <a:srgbClr val="000000"/>
            </a:solidFill>
            <a:round/>
            <a:headEnd/>
            <a:tailEnd/>
          </a:ln>
        </p:spPr>
        <p:txBody>
          <a:bodyPr>
            <a:prstTxWarp prst="textNoShape">
              <a:avLst/>
            </a:prstTxWarp>
          </a:bodyPr>
          <a:lstStyle/>
          <a:p>
            <a:endParaRPr lang="en-US"/>
          </a:p>
        </p:txBody>
      </p:sp>
      <p:sp>
        <p:nvSpPr>
          <p:cNvPr id="1320969" name="Text Box 9"/>
          <p:cNvSpPr txBox="1">
            <a:spLocks noChangeArrowheads="1"/>
          </p:cNvSpPr>
          <p:nvPr/>
        </p:nvSpPr>
        <p:spPr bwMode="auto">
          <a:xfrm>
            <a:off x="2236788" y="4006850"/>
            <a:ext cx="952500" cy="342900"/>
          </a:xfrm>
          <a:prstGeom prst="rect">
            <a:avLst/>
          </a:prstGeom>
          <a:noFill/>
          <a:ln w="9525">
            <a:noFill/>
            <a:miter lim="800000"/>
            <a:headEnd/>
            <a:tailEnd/>
          </a:ln>
        </p:spPr>
        <p:txBody>
          <a:bodyPr>
            <a:prstTxWarp prst="textNoShape">
              <a:avLst/>
            </a:prstTxWarp>
          </a:bodyPr>
          <a:lstStyle/>
          <a:p>
            <a:r>
              <a:rPr lang="en-US" altLang="zh-TW">
                <a:latin typeface="Times New Roman" pitchFamily="30" charset="0"/>
                <a:ea typeface="新細明體" pitchFamily="30" charset="-120"/>
                <a:cs typeface="新細明體" pitchFamily="30" charset="-120"/>
              </a:rPr>
              <a:t>List[A]</a:t>
            </a:r>
          </a:p>
        </p:txBody>
      </p:sp>
      <p:sp>
        <p:nvSpPr>
          <p:cNvPr id="1320970" name="Text Box 10"/>
          <p:cNvSpPr txBox="1">
            <a:spLocks noChangeArrowheads="1"/>
          </p:cNvSpPr>
          <p:nvPr/>
        </p:nvSpPr>
        <p:spPr bwMode="auto">
          <a:xfrm>
            <a:off x="2236788" y="4464050"/>
            <a:ext cx="952500" cy="342900"/>
          </a:xfrm>
          <a:prstGeom prst="rect">
            <a:avLst/>
          </a:prstGeom>
          <a:noFill/>
          <a:ln w="9525">
            <a:noFill/>
            <a:miter lim="800000"/>
            <a:headEnd/>
            <a:tailEnd/>
          </a:ln>
        </p:spPr>
        <p:txBody>
          <a:bodyPr>
            <a:prstTxWarp prst="textNoShape">
              <a:avLst/>
            </a:prstTxWarp>
          </a:bodyPr>
          <a:lstStyle/>
          <a:p>
            <a:r>
              <a:rPr lang="en-US" altLang="zh-TW">
                <a:latin typeface="Times New Roman" pitchFamily="30" charset="0"/>
                <a:ea typeface="新細明體" pitchFamily="30" charset="-120"/>
                <a:cs typeface="新細明體" pitchFamily="30" charset="-120"/>
              </a:rPr>
              <a:t>List[B]</a:t>
            </a:r>
          </a:p>
        </p:txBody>
      </p:sp>
      <p:sp>
        <p:nvSpPr>
          <p:cNvPr id="1320971" name="Text Box 11"/>
          <p:cNvSpPr txBox="1">
            <a:spLocks noChangeArrowheads="1"/>
          </p:cNvSpPr>
          <p:nvPr/>
        </p:nvSpPr>
        <p:spPr bwMode="auto">
          <a:xfrm>
            <a:off x="2236788" y="4921250"/>
            <a:ext cx="952500" cy="342900"/>
          </a:xfrm>
          <a:prstGeom prst="rect">
            <a:avLst/>
          </a:prstGeom>
          <a:noFill/>
          <a:ln w="9525">
            <a:noFill/>
            <a:miter lim="800000"/>
            <a:headEnd/>
            <a:tailEnd/>
          </a:ln>
        </p:spPr>
        <p:txBody>
          <a:bodyPr>
            <a:prstTxWarp prst="textNoShape">
              <a:avLst/>
            </a:prstTxWarp>
          </a:bodyPr>
          <a:lstStyle/>
          <a:p>
            <a:r>
              <a:rPr lang="en-US" altLang="zh-TW">
                <a:latin typeface="Times New Roman" pitchFamily="30" charset="0"/>
                <a:ea typeface="新細明體" pitchFamily="30" charset="-120"/>
                <a:cs typeface="新細明體" pitchFamily="30" charset="-120"/>
              </a:rPr>
              <a:t>List[C]</a:t>
            </a:r>
          </a:p>
        </p:txBody>
      </p:sp>
      <p:sp>
        <p:nvSpPr>
          <p:cNvPr id="1320972" name="Text Box 12"/>
          <p:cNvSpPr txBox="1">
            <a:spLocks noChangeArrowheads="1"/>
          </p:cNvSpPr>
          <p:nvPr/>
        </p:nvSpPr>
        <p:spPr bwMode="auto">
          <a:xfrm>
            <a:off x="2236788" y="5378450"/>
            <a:ext cx="952500" cy="342900"/>
          </a:xfrm>
          <a:prstGeom prst="rect">
            <a:avLst/>
          </a:prstGeom>
          <a:noFill/>
          <a:ln w="9525">
            <a:noFill/>
            <a:miter lim="800000"/>
            <a:headEnd/>
            <a:tailEnd/>
          </a:ln>
        </p:spPr>
        <p:txBody>
          <a:bodyPr>
            <a:prstTxWarp prst="textNoShape">
              <a:avLst/>
            </a:prstTxWarp>
          </a:bodyPr>
          <a:lstStyle/>
          <a:p>
            <a:r>
              <a:rPr lang="en-US" altLang="zh-TW">
                <a:latin typeface="Times New Roman" pitchFamily="30" charset="0"/>
                <a:ea typeface="新細明體" pitchFamily="30" charset="-120"/>
                <a:cs typeface="新細明體" pitchFamily="30" charset="-120"/>
              </a:rPr>
              <a:t>List[D]</a:t>
            </a:r>
          </a:p>
        </p:txBody>
      </p:sp>
      <p:sp>
        <p:nvSpPr>
          <p:cNvPr id="1320973" name="Text Box 13"/>
          <p:cNvSpPr txBox="1">
            <a:spLocks noChangeArrowheads="1"/>
          </p:cNvSpPr>
          <p:nvPr/>
        </p:nvSpPr>
        <p:spPr bwMode="auto">
          <a:xfrm>
            <a:off x="3074988" y="3663950"/>
            <a:ext cx="838200" cy="342900"/>
          </a:xfrm>
          <a:prstGeom prst="rect">
            <a:avLst/>
          </a:prstGeom>
          <a:noFill/>
          <a:ln w="9525">
            <a:noFill/>
            <a:miter lim="800000"/>
            <a:headEnd/>
            <a:tailEnd/>
          </a:ln>
        </p:spPr>
        <p:txBody>
          <a:bodyPr>
            <a:prstTxWarp prst="textNoShape">
              <a:avLst/>
            </a:prstTxWarp>
          </a:bodyPr>
          <a:lstStyle/>
          <a:p>
            <a:r>
              <a:rPr lang="en-US" altLang="zh-TW">
                <a:latin typeface="Times New Roman" pitchFamily="30" charset="0"/>
                <a:ea typeface="新細明體" pitchFamily="30" charset="-120"/>
                <a:cs typeface="新細明體" pitchFamily="30" charset="-120"/>
              </a:rPr>
              <a:t>List[]</a:t>
            </a:r>
          </a:p>
        </p:txBody>
      </p:sp>
      <p:sp>
        <p:nvSpPr>
          <p:cNvPr id="1320974" name="Rectangle 14"/>
          <p:cNvSpPr>
            <a:spLocks noChangeArrowheads="1"/>
          </p:cNvSpPr>
          <p:nvPr/>
        </p:nvSpPr>
        <p:spPr bwMode="auto">
          <a:xfrm>
            <a:off x="3989388" y="4579938"/>
            <a:ext cx="457200" cy="228600"/>
          </a:xfrm>
          <a:prstGeom prst="rect">
            <a:avLst/>
          </a:prstGeom>
          <a:solidFill>
            <a:srgbClr val="FFFFFF"/>
          </a:solidFill>
          <a:ln w="15875">
            <a:solidFill>
              <a:srgbClr val="000000"/>
            </a:solidFill>
            <a:miter lim="800000"/>
            <a:headEnd/>
            <a:tailEnd/>
          </a:ln>
        </p:spPr>
        <p:txBody>
          <a:bodyPr>
            <a:prstTxWarp prst="textNoShape">
              <a:avLst/>
            </a:prstTxWarp>
          </a:bodyPr>
          <a:lstStyle/>
          <a:p>
            <a:endParaRPr lang="en-US"/>
          </a:p>
        </p:txBody>
      </p:sp>
      <p:sp>
        <p:nvSpPr>
          <p:cNvPr id="1320975" name="Text Box 15"/>
          <p:cNvSpPr txBox="1">
            <a:spLocks noChangeArrowheads="1"/>
          </p:cNvSpPr>
          <p:nvPr/>
        </p:nvSpPr>
        <p:spPr bwMode="auto">
          <a:xfrm>
            <a:off x="3989388" y="4578350"/>
            <a:ext cx="323850" cy="228600"/>
          </a:xfrm>
          <a:prstGeom prst="rect">
            <a:avLst/>
          </a:prstGeom>
          <a:noFill/>
          <a:ln w="9525">
            <a:noFill/>
            <a:miter lim="800000"/>
            <a:headEnd/>
            <a:tailEnd/>
          </a:ln>
        </p:spPr>
        <p:txBody>
          <a:bodyPr lIns="0" tIns="0" rIns="0" bIns="0">
            <a:prstTxWarp prst="textNoShape">
              <a:avLst/>
            </a:prstTxWarp>
          </a:bodyPr>
          <a:lstStyle/>
          <a:p>
            <a:pPr algn="ctr"/>
            <a:r>
              <a:rPr lang="en-US" altLang="zh-TW">
                <a:latin typeface="Times New Roman" pitchFamily="30" charset="0"/>
                <a:ea typeface="新細明體" pitchFamily="30" charset="-120"/>
                <a:cs typeface="新細明體" pitchFamily="30" charset="-120"/>
              </a:rPr>
              <a:t>A</a:t>
            </a:r>
          </a:p>
        </p:txBody>
      </p:sp>
      <p:sp>
        <p:nvSpPr>
          <p:cNvPr id="1320976" name="Line 16"/>
          <p:cNvSpPr>
            <a:spLocks noChangeShapeType="1"/>
          </p:cNvSpPr>
          <p:nvPr/>
        </p:nvSpPr>
        <p:spPr bwMode="auto">
          <a:xfrm>
            <a:off x="4332288" y="4578350"/>
            <a:ext cx="0" cy="228600"/>
          </a:xfrm>
          <a:prstGeom prst="line">
            <a:avLst/>
          </a:prstGeom>
          <a:noFill/>
          <a:ln w="9525">
            <a:solidFill>
              <a:srgbClr val="000000"/>
            </a:solidFill>
            <a:round/>
            <a:headEnd/>
            <a:tailEnd/>
          </a:ln>
        </p:spPr>
        <p:txBody>
          <a:bodyPr>
            <a:prstTxWarp prst="textNoShape">
              <a:avLst/>
            </a:prstTxWarp>
          </a:bodyPr>
          <a:lstStyle/>
          <a:p>
            <a:endParaRPr lang="en-US"/>
          </a:p>
        </p:txBody>
      </p:sp>
      <p:sp>
        <p:nvSpPr>
          <p:cNvPr id="1320977" name="Line 17"/>
          <p:cNvSpPr>
            <a:spLocks noChangeShapeType="1"/>
          </p:cNvSpPr>
          <p:nvPr/>
        </p:nvSpPr>
        <p:spPr bwMode="auto">
          <a:xfrm>
            <a:off x="4332288" y="4692650"/>
            <a:ext cx="342900" cy="0"/>
          </a:xfrm>
          <a:prstGeom prst="line">
            <a:avLst/>
          </a:prstGeom>
          <a:noFill/>
          <a:ln w="9525">
            <a:solidFill>
              <a:srgbClr val="000000"/>
            </a:solidFill>
            <a:round/>
            <a:headEnd/>
            <a:tailEnd type="triangle" w="med" len="med"/>
          </a:ln>
        </p:spPr>
        <p:txBody>
          <a:bodyPr>
            <a:prstTxWarp prst="textNoShape">
              <a:avLst/>
            </a:prstTxWarp>
          </a:bodyPr>
          <a:lstStyle/>
          <a:p>
            <a:endParaRPr lang="en-US"/>
          </a:p>
        </p:txBody>
      </p:sp>
      <p:sp>
        <p:nvSpPr>
          <p:cNvPr id="1320978" name="Rectangle 18"/>
          <p:cNvSpPr>
            <a:spLocks noChangeArrowheads="1"/>
          </p:cNvSpPr>
          <p:nvPr/>
        </p:nvSpPr>
        <p:spPr bwMode="auto">
          <a:xfrm>
            <a:off x="4675188" y="4579938"/>
            <a:ext cx="457200" cy="228600"/>
          </a:xfrm>
          <a:prstGeom prst="rect">
            <a:avLst/>
          </a:prstGeom>
          <a:solidFill>
            <a:srgbClr val="FFFFFF"/>
          </a:solidFill>
          <a:ln w="15875">
            <a:solidFill>
              <a:srgbClr val="000000"/>
            </a:solidFill>
            <a:miter lim="800000"/>
            <a:headEnd/>
            <a:tailEnd/>
          </a:ln>
        </p:spPr>
        <p:txBody>
          <a:bodyPr>
            <a:prstTxWarp prst="textNoShape">
              <a:avLst/>
            </a:prstTxWarp>
          </a:bodyPr>
          <a:lstStyle/>
          <a:p>
            <a:endParaRPr lang="en-US"/>
          </a:p>
        </p:txBody>
      </p:sp>
      <p:sp>
        <p:nvSpPr>
          <p:cNvPr id="1320979" name="Text Box 19"/>
          <p:cNvSpPr txBox="1">
            <a:spLocks noChangeArrowheads="1"/>
          </p:cNvSpPr>
          <p:nvPr/>
        </p:nvSpPr>
        <p:spPr bwMode="auto">
          <a:xfrm>
            <a:off x="4675188" y="4578350"/>
            <a:ext cx="323850" cy="228600"/>
          </a:xfrm>
          <a:prstGeom prst="rect">
            <a:avLst/>
          </a:prstGeom>
          <a:noFill/>
          <a:ln w="9525">
            <a:noFill/>
            <a:miter lim="800000"/>
            <a:headEnd/>
            <a:tailEnd/>
          </a:ln>
        </p:spPr>
        <p:txBody>
          <a:bodyPr lIns="0" tIns="0" rIns="0" bIns="0">
            <a:prstTxWarp prst="textNoShape">
              <a:avLst/>
            </a:prstTxWarp>
          </a:bodyPr>
          <a:lstStyle/>
          <a:p>
            <a:pPr algn="ctr"/>
            <a:r>
              <a:rPr lang="en-US" altLang="zh-TW">
                <a:latin typeface="Times New Roman" pitchFamily="30" charset="0"/>
                <a:ea typeface="新細明體" pitchFamily="30" charset="-120"/>
                <a:cs typeface="新細明體" pitchFamily="30" charset="-120"/>
              </a:rPr>
              <a:t>D</a:t>
            </a:r>
          </a:p>
        </p:txBody>
      </p:sp>
      <p:sp>
        <p:nvSpPr>
          <p:cNvPr id="1320980" name="Line 20"/>
          <p:cNvSpPr>
            <a:spLocks noChangeShapeType="1"/>
          </p:cNvSpPr>
          <p:nvPr/>
        </p:nvSpPr>
        <p:spPr bwMode="auto">
          <a:xfrm>
            <a:off x="5018088" y="4578350"/>
            <a:ext cx="0" cy="228600"/>
          </a:xfrm>
          <a:prstGeom prst="line">
            <a:avLst/>
          </a:prstGeom>
          <a:noFill/>
          <a:ln w="9525">
            <a:solidFill>
              <a:srgbClr val="000000"/>
            </a:solidFill>
            <a:round/>
            <a:headEnd/>
            <a:tailEnd/>
          </a:ln>
        </p:spPr>
        <p:txBody>
          <a:bodyPr>
            <a:prstTxWarp prst="textNoShape">
              <a:avLst/>
            </a:prstTxWarp>
          </a:bodyPr>
          <a:lstStyle/>
          <a:p>
            <a:endParaRPr lang="en-US"/>
          </a:p>
        </p:txBody>
      </p:sp>
      <p:sp>
        <p:nvSpPr>
          <p:cNvPr id="1320981" name="Line 21"/>
          <p:cNvSpPr>
            <a:spLocks noChangeShapeType="1"/>
          </p:cNvSpPr>
          <p:nvPr/>
        </p:nvSpPr>
        <p:spPr bwMode="auto">
          <a:xfrm>
            <a:off x="5018088" y="4692650"/>
            <a:ext cx="342900" cy="0"/>
          </a:xfrm>
          <a:prstGeom prst="line">
            <a:avLst/>
          </a:prstGeom>
          <a:noFill/>
          <a:ln w="9525">
            <a:solidFill>
              <a:srgbClr val="000000"/>
            </a:solidFill>
            <a:round/>
            <a:headEnd/>
            <a:tailEnd/>
          </a:ln>
        </p:spPr>
        <p:txBody>
          <a:bodyPr>
            <a:prstTxWarp prst="textNoShape">
              <a:avLst/>
            </a:prstTxWarp>
          </a:bodyPr>
          <a:lstStyle/>
          <a:p>
            <a:endParaRPr lang="en-US"/>
          </a:p>
        </p:txBody>
      </p:sp>
      <p:sp>
        <p:nvSpPr>
          <p:cNvPr id="1320982" name="Line 22"/>
          <p:cNvSpPr>
            <a:spLocks noChangeShapeType="1"/>
          </p:cNvSpPr>
          <p:nvPr/>
        </p:nvSpPr>
        <p:spPr bwMode="auto">
          <a:xfrm>
            <a:off x="5360988" y="4692650"/>
            <a:ext cx="0" cy="228600"/>
          </a:xfrm>
          <a:prstGeom prst="line">
            <a:avLst/>
          </a:prstGeom>
          <a:noFill/>
          <a:ln w="9525">
            <a:solidFill>
              <a:srgbClr val="000000"/>
            </a:solidFill>
            <a:round/>
            <a:headEnd/>
            <a:tailEnd type="triangle" w="med" len="med"/>
          </a:ln>
        </p:spPr>
        <p:txBody>
          <a:bodyPr>
            <a:prstTxWarp prst="textNoShape">
              <a:avLst/>
            </a:prstTxWarp>
          </a:bodyPr>
          <a:lstStyle/>
          <a:p>
            <a:endParaRPr lang="en-US"/>
          </a:p>
        </p:txBody>
      </p:sp>
      <p:sp>
        <p:nvSpPr>
          <p:cNvPr id="1320983" name="Line 23"/>
          <p:cNvSpPr>
            <a:spLocks noChangeShapeType="1"/>
          </p:cNvSpPr>
          <p:nvPr/>
        </p:nvSpPr>
        <p:spPr bwMode="auto">
          <a:xfrm>
            <a:off x="5246688" y="4921250"/>
            <a:ext cx="228600" cy="0"/>
          </a:xfrm>
          <a:prstGeom prst="line">
            <a:avLst/>
          </a:prstGeom>
          <a:noFill/>
          <a:ln w="9525">
            <a:solidFill>
              <a:srgbClr val="000000"/>
            </a:solidFill>
            <a:round/>
            <a:headEnd/>
            <a:tailEnd/>
          </a:ln>
        </p:spPr>
        <p:txBody>
          <a:bodyPr>
            <a:prstTxWarp prst="textNoShape">
              <a:avLst/>
            </a:prstTxWarp>
          </a:bodyPr>
          <a:lstStyle/>
          <a:p>
            <a:endParaRPr lang="en-US"/>
          </a:p>
        </p:txBody>
      </p:sp>
      <p:sp>
        <p:nvSpPr>
          <p:cNvPr id="1320984" name="Line 24"/>
          <p:cNvSpPr>
            <a:spLocks noChangeShapeType="1"/>
          </p:cNvSpPr>
          <p:nvPr/>
        </p:nvSpPr>
        <p:spPr bwMode="auto">
          <a:xfrm>
            <a:off x="3417888" y="4692650"/>
            <a:ext cx="571500" cy="0"/>
          </a:xfrm>
          <a:prstGeom prst="line">
            <a:avLst/>
          </a:prstGeom>
          <a:noFill/>
          <a:ln w="9525">
            <a:solidFill>
              <a:srgbClr val="000000"/>
            </a:solidFill>
            <a:round/>
            <a:headEnd/>
            <a:tailEnd type="triangle" w="med" len="med"/>
          </a:ln>
        </p:spPr>
        <p:txBody>
          <a:bodyPr>
            <a:prstTxWarp prst="textNoShape">
              <a:avLst/>
            </a:prstTxWarp>
          </a:bodyPr>
          <a:lstStyle/>
          <a:p>
            <a:endParaRPr lang="en-US"/>
          </a:p>
        </p:txBody>
      </p:sp>
      <p:sp>
        <p:nvSpPr>
          <p:cNvPr id="1320985" name="Rectangle 25"/>
          <p:cNvSpPr>
            <a:spLocks noChangeArrowheads="1"/>
          </p:cNvSpPr>
          <p:nvPr/>
        </p:nvSpPr>
        <p:spPr bwMode="auto">
          <a:xfrm>
            <a:off x="3989388" y="5037138"/>
            <a:ext cx="457200" cy="228600"/>
          </a:xfrm>
          <a:prstGeom prst="rect">
            <a:avLst/>
          </a:prstGeom>
          <a:solidFill>
            <a:srgbClr val="FFFFFF"/>
          </a:solidFill>
          <a:ln w="15875">
            <a:solidFill>
              <a:srgbClr val="000000"/>
            </a:solidFill>
            <a:miter lim="800000"/>
            <a:headEnd/>
            <a:tailEnd/>
          </a:ln>
        </p:spPr>
        <p:txBody>
          <a:bodyPr>
            <a:prstTxWarp prst="textNoShape">
              <a:avLst/>
            </a:prstTxWarp>
          </a:bodyPr>
          <a:lstStyle/>
          <a:p>
            <a:endParaRPr lang="en-US"/>
          </a:p>
        </p:txBody>
      </p:sp>
      <p:sp>
        <p:nvSpPr>
          <p:cNvPr id="1320986" name="Text Box 26"/>
          <p:cNvSpPr txBox="1">
            <a:spLocks noChangeArrowheads="1"/>
          </p:cNvSpPr>
          <p:nvPr/>
        </p:nvSpPr>
        <p:spPr bwMode="auto">
          <a:xfrm>
            <a:off x="3989388" y="5035550"/>
            <a:ext cx="323850" cy="228600"/>
          </a:xfrm>
          <a:prstGeom prst="rect">
            <a:avLst/>
          </a:prstGeom>
          <a:noFill/>
          <a:ln w="9525">
            <a:noFill/>
            <a:miter lim="800000"/>
            <a:headEnd/>
            <a:tailEnd/>
          </a:ln>
        </p:spPr>
        <p:txBody>
          <a:bodyPr lIns="0" tIns="0" rIns="0" bIns="0">
            <a:prstTxWarp prst="textNoShape">
              <a:avLst/>
            </a:prstTxWarp>
          </a:bodyPr>
          <a:lstStyle/>
          <a:p>
            <a:pPr algn="ctr"/>
            <a:r>
              <a:rPr lang="en-US" altLang="zh-TW">
                <a:latin typeface="Times New Roman" pitchFamily="30" charset="0"/>
                <a:ea typeface="新細明體" pitchFamily="30" charset="-120"/>
                <a:cs typeface="新細明體" pitchFamily="30" charset="-120"/>
              </a:rPr>
              <a:t>A</a:t>
            </a:r>
          </a:p>
        </p:txBody>
      </p:sp>
      <p:sp>
        <p:nvSpPr>
          <p:cNvPr id="1320987" name="Line 27"/>
          <p:cNvSpPr>
            <a:spLocks noChangeShapeType="1"/>
          </p:cNvSpPr>
          <p:nvPr/>
        </p:nvSpPr>
        <p:spPr bwMode="auto">
          <a:xfrm>
            <a:off x="4332288" y="5035550"/>
            <a:ext cx="0" cy="228600"/>
          </a:xfrm>
          <a:prstGeom prst="line">
            <a:avLst/>
          </a:prstGeom>
          <a:noFill/>
          <a:ln w="9525">
            <a:solidFill>
              <a:srgbClr val="000000"/>
            </a:solidFill>
            <a:round/>
            <a:headEnd/>
            <a:tailEnd/>
          </a:ln>
        </p:spPr>
        <p:txBody>
          <a:bodyPr>
            <a:prstTxWarp prst="textNoShape">
              <a:avLst/>
            </a:prstTxWarp>
          </a:bodyPr>
          <a:lstStyle/>
          <a:p>
            <a:endParaRPr lang="en-US"/>
          </a:p>
        </p:txBody>
      </p:sp>
      <p:sp>
        <p:nvSpPr>
          <p:cNvPr id="1320988" name="Line 28"/>
          <p:cNvSpPr>
            <a:spLocks noChangeShapeType="1"/>
          </p:cNvSpPr>
          <p:nvPr/>
        </p:nvSpPr>
        <p:spPr bwMode="auto">
          <a:xfrm>
            <a:off x="4332288" y="5149850"/>
            <a:ext cx="342900" cy="0"/>
          </a:xfrm>
          <a:prstGeom prst="line">
            <a:avLst/>
          </a:prstGeom>
          <a:noFill/>
          <a:ln w="9525">
            <a:solidFill>
              <a:srgbClr val="000000"/>
            </a:solidFill>
            <a:round/>
            <a:headEnd/>
            <a:tailEnd type="triangle" w="med" len="med"/>
          </a:ln>
        </p:spPr>
        <p:txBody>
          <a:bodyPr>
            <a:prstTxWarp prst="textNoShape">
              <a:avLst/>
            </a:prstTxWarp>
          </a:bodyPr>
          <a:lstStyle/>
          <a:p>
            <a:endParaRPr lang="en-US"/>
          </a:p>
        </p:txBody>
      </p:sp>
      <p:sp>
        <p:nvSpPr>
          <p:cNvPr id="1320989" name="Rectangle 29"/>
          <p:cNvSpPr>
            <a:spLocks noChangeArrowheads="1"/>
          </p:cNvSpPr>
          <p:nvPr/>
        </p:nvSpPr>
        <p:spPr bwMode="auto">
          <a:xfrm>
            <a:off x="4675188" y="5037138"/>
            <a:ext cx="457200" cy="228600"/>
          </a:xfrm>
          <a:prstGeom prst="rect">
            <a:avLst/>
          </a:prstGeom>
          <a:solidFill>
            <a:srgbClr val="FFFFFF"/>
          </a:solidFill>
          <a:ln w="15875">
            <a:solidFill>
              <a:srgbClr val="000000"/>
            </a:solidFill>
            <a:miter lim="800000"/>
            <a:headEnd/>
            <a:tailEnd/>
          </a:ln>
        </p:spPr>
        <p:txBody>
          <a:bodyPr>
            <a:prstTxWarp prst="textNoShape">
              <a:avLst/>
            </a:prstTxWarp>
          </a:bodyPr>
          <a:lstStyle/>
          <a:p>
            <a:endParaRPr lang="en-US"/>
          </a:p>
        </p:txBody>
      </p:sp>
      <p:sp>
        <p:nvSpPr>
          <p:cNvPr id="1320990" name="Text Box 30"/>
          <p:cNvSpPr txBox="1">
            <a:spLocks noChangeArrowheads="1"/>
          </p:cNvSpPr>
          <p:nvPr/>
        </p:nvSpPr>
        <p:spPr bwMode="auto">
          <a:xfrm>
            <a:off x="4675188" y="5035550"/>
            <a:ext cx="323850" cy="228600"/>
          </a:xfrm>
          <a:prstGeom prst="rect">
            <a:avLst/>
          </a:prstGeom>
          <a:noFill/>
          <a:ln w="9525">
            <a:noFill/>
            <a:miter lim="800000"/>
            <a:headEnd/>
            <a:tailEnd/>
          </a:ln>
        </p:spPr>
        <p:txBody>
          <a:bodyPr lIns="0" tIns="0" rIns="0" bIns="0">
            <a:prstTxWarp prst="textNoShape">
              <a:avLst/>
            </a:prstTxWarp>
          </a:bodyPr>
          <a:lstStyle/>
          <a:p>
            <a:pPr algn="ctr"/>
            <a:r>
              <a:rPr lang="en-US" altLang="zh-TW">
                <a:latin typeface="Times New Roman" pitchFamily="30" charset="0"/>
                <a:ea typeface="新細明體" pitchFamily="30" charset="-120"/>
                <a:cs typeface="新細明體" pitchFamily="30" charset="-120"/>
              </a:rPr>
              <a:t>D</a:t>
            </a:r>
          </a:p>
        </p:txBody>
      </p:sp>
      <p:sp>
        <p:nvSpPr>
          <p:cNvPr id="1320991" name="Line 31"/>
          <p:cNvSpPr>
            <a:spLocks noChangeShapeType="1"/>
          </p:cNvSpPr>
          <p:nvPr/>
        </p:nvSpPr>
        <p:spPr bwMode="auto">
          <a:xfrm>
            <a:off x="5018088" y="5035550"/>
            <a:ext cx="0" cy="228600"/>
          </a:xfrm>
          <a:prstGeom prst="line">
            <a:avLst/>
          </a:prstGeom>
          <a:noFill/>
          <a:ln w="9525">
            <a:solidFill>
              <a:srgbClr val="000000"/>
            </a:solidFill>
            <a:round/>
            <a:headEnd/>
            <a:tailEnd/>
          </a:ln>
        </p:spPr>
        <p:txBody>
          <a:bodyPr>
            <a:prstTxWarp prst="textNoShape">
              <a:avLst/>
            </a:prstTxWarp>
          </a:bodyPr>
          <a:lstStyle/>
          <a:p>
            <a:endParaRPr lang="en-US"/>
          </a:p>
        </p:txBody>
      </p:sp>
      <p:sp>
        <p:nvSpPr>
          <p:cNvPr id="1320992" name="Line 32"/>
          <p:cNvSpPr>
            <a:spLocks noChangeShapeType="1"/>
          </p:cNvSpPr>
          <p:nvPr/>
        </p:nvSpPr>
        <p:spPr bwMode="auto">
          <a:xfrm>
            <a:off x="5018088" y="5149850"/>
            <a:ext cx="342900" cy="0"/>
          </a:xfrm>
          <a:prstGeom prst="line">
            <a:avLst/>
          </a:prstGeom>
          <a:noFill/>
          <a:ln w="9525">
            <a:solidFill>
              <a:srgbClr val="000000"/>
            </a:solidFill>
            <a:round/>
            <a:headEnd/>
            <a:tailEnd/>
          </a:ln>
        </p:spPr>
        <p:txBody>
          <a:bodyPr>
            <a:prstTxWarp prst="textNoShape">
              <a:avLst/>
            </a:prstTxWarp>
          </a:bodyPr>
          <a:lstStyle/>
          <a:p>
            <a:endParaRPr lang="en-US"/>
          </a:p>
        </p:txBody>
      </p:sp>
      <p:sp>
        <p:nvSpPr>
          <p:cNvPr id="1320993" name="Line 33"/>
          <p:cNvSpPr>
            <a:spLocks noChangeShapeType="1"/>
          </p:cNvSpPr>
          <p:nvPr/>
        </p:nvSpPr>
        <p:spPr bwMode="auto">
          <a:xfrm>
            <a:off x="5360988" y="5149850"/>
            <a:ext cx="0" cy="228600"/>
          </a:xfrm>
          <a:prstGeom prst="line">
            <a:avLst/>
          </a:prstGeom>
          <a:noFill/>
          <a:ln w="9525">
            <a:solidFill>
              <a:srgbClr val="000000"/>
            </a:solidFill>
            <a:round/>
            <a:headEnd/>
            <a:tailEnd type="triangle" w="med" len="med"/>
          </a:ln>
        </p:spPr>
        <p:txBody>
          <a:bodyPr>
            <a:prstTxWarp prst="textNoShape">
              <a:avLst/>
            </a:prstTxWarp>
          </a:bodyPr>
          <a:lstStyle/>
          <a:p>
            <a:endParaRPr lang="en-US"/>
          </a:p>
        </p:txBody>
      </p:sp>
      <p:sp>
        <p:nvSpPr>
          <p:cNvPr id="1320994" name="Line 34"/>
          <p:cNvSpPr>
            <a:spLocks noChangeShapeType="1"/>
          </p:cNvSpPr>
          <p:nvPr/>
        </p:nvSpPr>
        <p:spPr bwMode="auto">
          <a:xfrm>
            <a:off x="5246688" y="5378450"/>
            <a:ext cx="228600" cy="0"/>
          </a:xfrm>
          <a:prstGeom prst="line">
            <a:avLst/>
          </a:prstGeom>
          <a:noFill/>
          <a:ln w="9525">
            <a:solidFill>
              <a:srgbClr val="000000"/>
            </a:solidFill>
            <a:round/>
            <a:headEnd/>
            <a:tailEnd/>
          </a:ln>
        </p:spPr>
        <p:txBody>
          <a:bodyPr>
            <a:prstTxWarp prst="textNoShape">
              <a:avLst/>
            </a:prstTxWarp>
          </a:bodyPr>
          <a:lstStyle/>
          <a:p>
            <a:endParaRPr lang="en-US"/>
          </a:p>
        </p:txBody>
      </p:sp>
      <p:sp>
        <p:nvSpPr>
          <p:cNvPr id="1320995" name="Line 35"/>
          <p:cNvSpPr>
            <a:spLocks noChangeShapeType="1"/>
          </p:cNvSpPr>
          <p:nvPr/>
        </p:nvSpPr>
        <p:spPr bwMode="auto">
          <a:xfrm>
            <a:off x="3417888" y="5149850"/>
            <a:ext cx="571500" cy="0"/>
          </a:xfrm>
          <a:prstGeom prst="line">
            <a:avLst/>
          </a:prstGeom>
          <a:noFill/>
          <a:ln w="9525">
            <a:solidFill>
              <a:srgbClr val="000000"/>
            </a:solidFill>
            <a:round/>
            <a:headEnd/>
            <a:tailEnd type="triangle" w="med" len="med"/>
          </a:ln>
        </p:spPr>
        <p:txBody>
          <a:bodyPr>
            <a:prstTxWarp prst="textNoShape">
              <a:avLst/>
            </a:prstTxWarp>
          </a:bodyPr>
          <a:lstStyle/>
          <a:p>
            <a:endParaRPr lang="en-US"/>
          </a:p>
        </p:txBody>
      </p:sp>
      <p:sp>
        <p:nvSpPr>
          <p:cNvPr id="1320996" name="Rectangle 36"/>
          <p:cNvSpPr>
            <a:spLocks noChangeArrowheads="1"/>
          </p:cNvSpPr>
          <p:nvPr/>
        </p:nvSpPr>
        <p:spPr bwMode="auto">
          <a:xfrm>
            <a:off x="4675188" y="4122738"/>
            <a:ext cx="457200" cy="228600"/>
          </a:xfrm>
          <a:prstGeom prst="rect">
            <a:avLst/>
          </a:prstGeom>
          <a:solidFill>
            <a:srgbClr val="FFFFFF"/>
          </a:solidFill>
          <a:ln w="15875">
            <a:solidFill>
              <a:srgbClr val="000000"/>
            </a:solidFill>
            <a:miter lim="800000"/>
            <a:headEnd/>
            <a:tailEnd/>
          </a:ln>
        </p:spPr>
        <p:txBody>
          <a:bodyPr>
            <a:prstTxWarp prst="textNoShape">
              <a:avLst/>
            </a:prstTxWarp>
          </a:bodyPr>
          <a:lstStyle/>
          <a:p>
            <a:endParaRPr lang="en-US"/>
          </a:p>
        </p:txBody>
      </p:sp>
      <p:sp>
        <p:nvSpPr>
          <p:cNvPr id="1320997" name="Text Box 37"/>
          <p:cNvSpPr txBox="1">
            <a:spLocks noChangeArrowheads="1"/>
          </p:cNvSpPr>
          <p:nvPr/>
        </p:nvSpPr>
        <p:spPr bwMode="auto">
          <a:xfrm>
            <a:off x="4675188" y="4121150"/>
            <a:ext cx="323850" cy="228600"/>
          </a:xfrm>
          <a:prstGeom prst="rect">
            <a:avLst/>
          </a:prstGeom>
          <a:noFill/>
          <a:ln w="9525">
            <a:noFill/>
            <a:miter lim="800000"/>
            <a:headEnd/>
            <a:tailEnd/>
          </a:ln>
        </p:spPr>
        <p:txBody>
          <a:bodyPr lIns="0" tIns="0" rIns="0" bIns="0">
            <a:prstTxWarp prst="textNoShape">
              <a:avLst/>
            </a:prstTxWarp>
          </a:bodyPr>
          <a:lstStyle/>
          <a:p>
            <a:pPr algn="ctr"/>
            <a:r>
              <a:rPr lang="en-US" altLang="zh-TW">
                <a:latin typeface="Times New Roman" pitchFamily="30" charset="0"/>
                <a:ea typeface="新細明體" pitchFamily="30" charset="-120"/>
                <a:cs typeface="新細明體" pitchFamily="30" charset="-120"/>
              </a:rPr>
              <a:t>C</a:t>
            </a:r>
          </a:p>
        </p:txBody>
      </p:sp>
      <p:sp>
        <p:nvSpPr>
          <p:cNvPr id="1320998" name="Line 38"/>
          <p:cNvSpPr>
            <a:spLocks noChangeShapeType="1"/>
          </p:cNvSpPr>
          <p:nvPr/>
        </p:nvSpPr>
        <p:spPr bwMode="auto">
          <a:xfrm>
            <a:off x="5018088" y="4121150"/>
            <a:ext cx="0" cy="228600"/>
          </a:xfrm>
          <a:prstGeom prst="line">
            <a:avLst/>
          </a:prstGeom>
          <a:noFill/>
          <a:ln w="9525">
            <a:solidFill>
              <a:srgbClr val="000000"/>
            </a:solidFill>
            <a:round/>
            <a:headEnd/>
            <a:tailEnd/>
          </a:ln>
        </p:spPr>
        <p:txBody>
          <a:bodyPr>
            <a:prstTxWarp prst="textNoShape">
              <a:avLst/>
            </a:prstTxWarp>
          </a:bodyPr>
          <a:lstStyle/>
          <a:p>
            <a:endParaRPr lang="en-US"/>
          </a:p>
        </p:txBody>
      </p:sp>
      <p:sp>
        <p:nvSpPr>
          <p:cNvPr id="1320999" name="Line 39"/>
          <p:cNvSpPr>
            <a:spLocks noChangeShapeType="1"/>
          </p:cNvSpPr>
          <p:nvPr/>
        </p:nvSpPr>
        <p:spPr bwMode="auto">
          <a:xfrm>
            <a:off x="5018088" y="4235450"/>
            <a:ext cx="342900" cy="0"/>
          </a:xfrm>
          <a:prstGeom prst="line">
            <a:avLst/>
          </a:prstGeom>
          <a:noFill/>
          <a:ln w="9525">
            <a:solidFill>
              <a:srgbClr val="000000"/>
            </a:solidFill>
            <a:round/>
            <a:headEnd/>
            <a:tailEnd type="triangle" w="med" len="med"/>
          </a:ln>
        </p:spPr>
        <p:txBody>
          <a:bodyPr>
            <a:prstTxWarp prst="textNoShape">
              <a:avLst/>
            </a:prstTxWarp>
          </a:bodyPr>
          <a:lstStyle/>
          <a:p>
            <a:endParaRPr lang="en-US"/>
          </a:p>
        </p:txBody>
      </p:sp>
      <p:sp>
        <p:nvSpPr>
          <p:cNvPr id="1321000" name="Rectangle 40"/>
          <p:cNvSpPr>
            <a:spLocks noChangeArrowheads="1"/>
          </p:cNvSpPr>
          <p:nvPr/>
        </p:nvSpPr>
        <p:spPr bwMode="auto">
          <a:xfrm>
            <a:off x="5360988" y="4122738"/>
            <a:ext cx="457200" cy="228600"/>
          </a:xfrm>
          <a:prstGeom prst="rect">
            <a:avLst/>
          </a:prstGeom>
          <a:solidFill>
            <a:srgbClr val="FFFFFF"/>
          </a:solidFill>
          <a:ln w="15875">
            <a:solidFill>
              <a:srgbClr val="000000"/>
            </a:solidFill>
            <a:miter lim="800000"/>
            <a:headEnd/>
            <a:tailEnd/>
          </a:ln>
        </p:spPr>
        <p:txBody>
          <a:bodyPr>
            <a:prstTxWarp prst="textNoShape">
              <a:avLst/>
            </a:prstTxWarp>
          </a:bodyPr>
          <a:lstStyle/>
          <a:p>
            <a:endParaRPr lang="en-US"/>
          </a:p>
        </p:txBody>
      </p:sp>
      <p:sp>
        <p:nvSpPr>
          <p:cNvPr id="1321001" name="Text Box 41"/>
          <p:cNvSpPr txBox="1">
            <a:spLocks noChangeArrowheads="1"/>
          </p:cNvSpPr>
          <p:nvPr/>
        </p:nvSpPr>
        <p:spPr bwMode="auto">
          <a:xfrm>
            <a:off x="5360988" y="4121150"/>
            <a:ext cx="323850" cy="228600"/>
          </a:xfrm>
          <a:prstGeom prst="rect">
            <a:avLst/>
          </a:prstGeom>
          <a:noFill/>
          <a:ln w="9525">
            <a:noFill/>
            <a:miter lim="800000"/>
            <a:headEnd/>
            <a:tailEnd/>
          </a:ln>
        </p:spPr>
        <p:txBody>
          <a:bodyPr lIns="0" tIns="0" rIns="0" bIns="0">
            <a:prstTxWarp prst="textNoShape">
              <a:avLst/>
            </a:prstTxWarp>
          </a:bodyPr>
          <a:lstStyle/>
          <a:p>
            <a:pPr algn="ctr"/>
            <a:r>
              <a:rPr lang="en-US" altLang="zh-TW">
                <a:latin typeface="Times New Roman" pitchFamily="30" charset="0"/>
                <a:ea typeface="新細明體" pitchFamily="30" charset="-120"/>
                <a:cs typeface="新細明體" pitchFamily="30" charset="-120"/>
              </a:rPr>
              <a:t>D</a:t>
            </a:r>
          </a:p>
        </p:txBody>
      </p:sp>
      <p:sp>
        <p:nvSpPr>
          <p:cNvPr id="1321002" name="Line 42"/>
          <p:cNvSpPr>
            <a:spLocks noChangeShapeType="1"/>
          </p:cNvSpPr>
          <p:nvPr/>
        </p:nvSpPr>
        <p:spPr bwMode="auto">
          <a:xfrm>
            <a:off x="5703888" y="4121150"/>
            <a:ext cx="0" cy="228600"/>
          </a:xfrm>
          <a:prstGeom prst="line">
            <a:avLst/>
          </a:prstGeom>
          <a:noFill/>
          <a:ln w="9525">
            <a:solidFill>
              <a:srgbClr val="000000"/>
            </a:solidFill>
            <a:round/>
            <a:headEnd/>
            <a:tailEnd/>
          </a:ln>
        </p:spPr>
        <p:txBody>
          <a:bodyPr>
            <a:prstTxWarp prst="textNoShape">
              <a:avLst/>
            </a:prstTxWarp>
          </a:bodyPr>
          <a:lstStyle/>
          <a:p>
            <a:endParaRPr lang="en-US"/>
          </a:p>
        </p:txBody>
      </p:sp>
      <p:sp>
        <p:nvSpPr>
          <p:cNvPr id="1321003" name="Line 43"/>
          <p:cNvSpPr>
            <a:spLocks noChangeShapeType="1"/>
          </p:cNvSpPr>
          <p:nvPr/>
        </p:nvSpPr>
        <p:spPr bwMode="auto">
          <a:xfrm>
            <a:off x="5703888" y="4235450"/>
            <a:ext cx="342900" cy="0"/>
          </a:xfrm>
          <a:prstGeom prst="line">
            <a:avLst/>
          </a:prstGeom>
          <a:noFill/>
          <a:ln w="9525">
            <a:solidFill>
              <a:srgbClr val="000000"/>
            </a:solidFill>
            <a:round/>
            <a:headEnd/>
            <a:tailEnd/>
          </a:ln>
        </p:spPr>
        <p:txBody>
          <a:bodyPr>
            <a:prstTxWarp prst="textNoShape">
              <a:avLst/>
            </a:prstTxWarp>
          </a:bodyPr>
          <a:lstStyle/>
          <a:p>
            <a:endParaRPr lang="en-US"/>
          </a:p>
        </p:txBody>
      </p:sp>
      <p:sp>
        <p:nvSpPr>
          <p:cNvPr id="1321004" name="Line 44"/>
          <p:cNvSpPr>
            <a:spLocks noChangeShapeType="1"/>
          </p:cNvSpPr>
          <p:nvPr/>
        </p:nvSpPr>
        <p:spPr bwMode="auto">
          <a:xfrm>
            <a:off x="6046788" y="4235450"/>
            <a:ext cx="0" cy="228600"/>
          </a:xfrm>
          <a:prstGeom prst="line">
            <a:avLst/>
          </a:prstGeom>
          <a:noFill/>
          <a:ln w="9525">
            <a:solidFill>
              <a:srgbClr val="000000"/>
            </a:solidFill>
            <a:round/>
            <a:headEnd/>
            <a:tailEnd type="triangle" w="med" len="med"/>
          </a:ln>
        </p:spPr>
        <p:txBody>
          <a:bodyPr>
            <a:prstTxWarp prst="textNoShape">
              <a:avLst/>
            </a:prstTxWarp>
          </a:bodyPr>
          <a:lstStyle/>
          <a:p>
            <a:endParaRPr lang="en-US"/>
          </a:p>
        </p:txBody>
      </p:sp>
      <p:sp>
        <p:nvSpPr>
          <p:cNvPr id="1321005" name="Line 45"/>
          <p:cNvSpPr>
            <a:spLocks noChangeShapeType="1"/>
          </p:cNvSpPr>
          <p:nvPr/>
        </p:nvSpPr>
        <p:spPr bwMode="auto">
          <a:xfrm>
            <a:off x="5932488" y="4464050"/>
            <a:ext cx="228600" cy="0"/>
          </a:xfrm>
          <a:prstGeom prst="line">
            <a:avLst/>
          </a:prstGeom>
          <a:noFill/>
          <a:ln w="9525">
            <a:solidFill>
              <a:srgbClr val="000000"/>
            </a:solidFill>
            <a:round/>
            <a:headEnd/>
            <a:tailEnd/>
          </a:ln>
        </p:spPr>
        <p:txBody>
          <a:bodyPr>
            <a:prstTxWarp prst="textNoShape">
              <a:avLst/>
            </a:prstTxWarp>
          </a:bodyPr>
          <a:lstStyle/>
          <a:p>
            <a:endParaRPr lang="en-US"/>
          </a:p>
        </p:txBody>
      </p:sp>
      <p:sp>
        <p:nvSpPr>
          <p:cNvPr id="1321006" name="Rectangle 46"/>
          <p:cNvSpPr>
            <a:spLocks noChangeArrowheads="1"/>
          </p:cNvSpPr>
          <p:nvPr/>
        </p:nvSpPr>
        <p:spPr bwMode="auto">
          <a:xfrm>
            <a:off x="3989388" y="4122738"/>
            <a:ext cx="457200" cy="228600"/>
          </a:xfrm>
          <a:prstGeom prst="rect">
            <a:avLst/>
          </a:prstGeom>
          <a:solidFill>
            <a:srgbClr val="FFFFFF"/>
          </a:solidFill>
          <a:ln w="15875">
            <a:solidFill>
              <a:srgbClr val="000000"/>
            </a:solidFill>
            <a:miter lim="800000"/>
            <a:headEnd/>
            <a:tailEnd/>
          </a:ln>
        </p:spPr>
        <p:txBody>
          <a:bodyPr>
            <a:prstTxWarp prst="textNoShape">
              <a:avLst/>
            </a:prstTxWarp>
          </a:bodyPr>
          <a:lstStyle/>
          <a:p>
            <a:endParaRPr lang="en-US"/>
          </a:p>
        </p:txBody>
      </p:sp>
      <p:sp>
        <p:nvSpPr>
          <p:cNvPr id="1321007" name="Text Box 47"/>
          <p:cNvSpPr txBox="1">
            <a:spLocks noChangeArrowheads="1"/>
          </p:cNvSpPr>
          <p:nvPr/>
        </p:nvSpPr>
        <p:spPr bwMode="auto">
          <a:xfrm>
            <a:off x="3989388" y="4121150"/>
            <a:ext cx="323850" cy="228600"/>
          </a:xfrm>
          <a:prstGeom prst="rect">
            <a:avLst/>
          </a:prstGeom>
          <a:noFill/>
          <a:ln w="9525">
            <a:noFill/>
            <a:miter lim="800000"/>
            <a:headEnd/>
            <a:tailEnd/>
          </a:ln>
        </p:spPr>
        <p:txBody>
          <a:bodyPr lIns="0" tIns="0" rIns="0" bIns="0">
            <a:prstTxWarp prst="textNoShape">
              <a:avLst/>
            </a:prstTxWarp>
          </a:bodyPr>
          <a:lstStyle/>
          <a:p>
            <a:pPr algn="ctr"/>
            <a:r>
              <a:rPr lang="en-US" altLang="zh-TW">
                <a:latin typeface="Times New Roman" pitchFamily="30" charset="0"/>
                <a:ea typeface="新細明體" pitchFamily="30" charset="-120"/>
                <a:cs typeface="新細明體" pitchFamily="30" charset="-120"/>
              </a:rPr>
              <a:t>B</a:t>
            </a:r>
          </a:p>
        </p:txBody>
      </p:sp>
      <p:sp>
        <p:nvSpPr>
          <p:cNvPr id="1321008" name="Line 48"/>
          <p:cNvSpPr>
            <a:spLocks noChangeShapeType="1"/>
          </p:cNvSpPr>
          <p:nvPr/>
        </p:nvSpPr>
        <p:spPr bwMode="auto">
          <a:xfrm>
            <a:off x="4332288" y="4121150"/>
            <a:ext cx="0" cy="228600"/>
          </a:xfrm>
          <a:prstGeom prst="line">
            <a:avLst/>
          </a:prstGeom>
          <a:noFill/>
          <a:ln w="9525">
            <a:solidFill>
              <a:srgbClr val="000000"/>
            </a:solidFill>
            <a:round/>
            <a:headEnd/>
            <a:tailEnd/>
          </a:ln>
        </p:spPr>
        <p:txBody>
          <a:bodyPr>
            <a:prstTxWarp prst="textNoShape">
              <a:avLst/>
            </a:prstTxWarp>
          </a:bodyPr>
          <a:lstStyle/>
          <a:p>
            <a:endParaRPr lang="en-US"/>
          </a:p>
        </p:txBody>
      </p:sp>
      <p:sp>
        <p:nvSpPr>
          <p:cNvPr id="1321009" name="Line 49"/>
          <p:cNvSpPr>
            <a:spLocks noChangeShapeType="1"/>
          </p:cNvSpPr>
          <p:nvPr/>
        </p:nvSpPr>
        <p:spPr bwMode="auto">
          <a:xfrm>
            <a:off x="4332288" y="4235450"/>
            <a:ext cx="342900" cy="0"/>
          </a:xfrm>
          <a:prstGeom prst="line">
            <a:avLst/>
          </a:prstGeom>
          <a:noFill/>
          <a:ln w="9525">
            <a:solidFill>
              <a:srgbClr val="000000"/>
            </a:solidFill>
            <a:round/>
            <a:headEnd/>
            <a:tailEnd type="triangle" w="med" len="med"/>
          </a:ln>
        </p:spPr>
        <p:txBody>
          <a:bodyPr>
            <a:prstTxWarp prst="textNoShape">
              <a:avLst/>
            </a:prstTxWarp>
          </a:bodyPr>
          <a:lstStyle/>
          <a:p>
            <a:endParaRPr lang="en-US"/>
          </a:p>
        </p:txBody>
      </p:sp>
      <p:sp>
        <p:nvSpPr>
          <p:cNvPr id="1321010" name="Line 50"/>
          <p:cNvSpPr>
            <a:spLocks noChangeShapeType="1"/>
          </p:cNvSpPr>
          <p:nvPr/>
        </p:nvSpPr>
        <p:spPr bwMode="auto">
          <a:xfrm>
            <a:off x="3417888" y="4235450"/>
            <a:ext cx="571500" cy="0"/>
          </a:xfrm>
          <a:prstGeom prst="line">
            <a:avLst/>
          </a:prstGeom>
          <a:noFill/>
          <a:ln w="9525">
            <a:solidFill>
              <a:srgbClr val="000000"/>
            </a:solidFill>
            <a:round/>
            <a:headEnd/>
            <a:tailEnd type="triangle" w="med" len="med"/>
          </a:ln>
        </p:spPr>
        <p:txBody>
          <a:bodyPr>
            <a:prstTxWarp prst="textNoShape">
              <a:avLst/>
            </a:prstTxWarp>
          </a:bodyPr>
          <a:lstStyle/>
          <a:p>
            <a:endParaRPr lang="en-US"/>
          </a:p>
        </p:txBody>
      </p:sp>
      <p:sp>
        <p:nvSpPr>
          <p:cNvPr id="1321011" name="Rectangle 51"/>
          <p:cNvSpPr>
            <a:spLocks noChangeArrowheads="1"/>
          </p:cNvSpPr>
          <p:nvPr/>
        </p:nvSpPr>
        <p:spPr bwMode="auto">
          <a:xfrm>
            <a:off x="4675188" y="5494338"/>
            <a:ext cx="457200" cy="228600"/>
          </a:xfrm>
          <a:prstGeom prst="rect">
            <a:avLst/>
          </a:prstGeom>
          <a:solidFill>
            <a:srgbClr val="FFFFFF"/>
          </a:solidFill>
          <a:ln w="15875">
            <a:solidFill>
              <a:srgbClr val="000000"/>
            </a:solidFill>
            <a:miter lim="800000"/>
            <a:headEnd/>
            <a:tailEnd/>
          </a:ln>
        </p:spPr>
        <p:txBody>
          <a:bodyPr>
            <a:prstTxWarp prst="textNoShape">
              <a:avLst/>
            </a:prstTxWarp>
          </a:bodyPr>
          <a:lstStyle/>
          <a:p>
            <a:endParaRPr lang="en-US"/>
          </a:p>
        </p:txBody>
      </p:sp>
      <p:sp>
        <p:nvSpPr>
          <p:cNvPr id="1321012" name="Text Box 52"/>
          <p:cNvSpPr txBox="1">
            <a:spLocks noChangeArrowheads="1"/>
          </p:cNvSpPr>
          <p:nvPr/>
        </p:nvSpPr>
        <p:spPr bwMode="auto">
          <a:xfrm>
            <a:off x="4675188" y="5492750"/>
            <a:ext cx="323850" cy="228600"/>
          </a:xfrm>
          <a:prstGeom prst="rect">
            <a:avLst/>
          </a:prstGeom>
          <a:noFill/>
          <a:ln w="9525">
            <a:noFill/>
            <a:miter lim="800000"/>
            <a:headEnd/>
            <a:tailEnd/>
          </a:ln>
        </p:spPr>
        <p:txBody>
          <a:bodyPr lIns="0" tIns="0" rIns="0" bIns="0">
            <a:prstTxWarp prst="textNoShape">
              <a:avLst/>
            </a:prstTxWarp>
          </a:bodyPr>
          <a:lstStyle/>
          <a:p>
            <a:pPr algn="ctr"/>
            <a:r>
              <a:rPr lang="en-US" altLang="zh-TW">
                <a:latin typeface="Times New Roman" pitchFamily="30" charset="0"/>
                <a:ea typeface="新細明體" pitchFamily="30" charset="-120"/>
                <a:cs typeface="新細明體" pitchFamily="30" charset="-120"/>
              </a:rPr>
              <a:t>C</a:t>
            </a:r>
          </a:p>
        </p:txBody>
      </p:sp>
      <p:sp>
        <p:nvSpPr>
          <p:cNvPr id="1321013" name="Line 53"/>
          <p:cNvSpPr>
            <a:spLocks noChangeShapeType="1"/>
          </p:cNvSpPr>
          <p:nvPr/>
        </p:nvSpPr>
        <p:spPr bwMode="auto">
          <a:xfrm>
            <a:off x="5018088" y="5492750"/>
            <a:ext cx="0" cy="228600"/>
          </a:xfrm>
          <a:prstGeom prst="line">
            <a:avLst/>
          </a:prstGeom>
          <a:noFill/>
          <a:ln w="9525">
            <a:solidFill>
              <a:srgbClr val="000000"/>
            </a:solidFill>
            <a:round/>
            <a:headEnd/>
            <a:tailEnd/>
          </a:ln>
        </p:spPr>
        <p:txBody>
          <a:bodyPr>
            <a:prstTxWarp prst="textNoShape">
              <a:avLst/>
            </a:prstTxWarp>
          </a:bodyPr>
          <a:lstStyle/>
          <a:p>
            <a:endParaRPr lang="en-US"/>
          </a:p>
        </p:txBody>
      </p:sp>
      <p:sp>
        <p:nvSpPr>
          <p:cNvPr id="1321014" name="Line 54"/>
          <p:cNvSpPr>
            <a:spLocks noChangeShapeType="1"/>
          </p:cNvSpPr>
          <p:nvPr/>
        </p:nvSpPr>
        <p:spPr bwMode="auto">
          <a:xfrm>
            <a:off x="5018088" y="5607050"/>
            <a:ext cx="342900" cy="0"/>
          </a:xfrm>
          <a:prstGeom prst="line">
            <a:avLst/>
          </a:prstGeom>
          <a:noFill/>
          <a:ln w="9525">
            <a:solidFill>
              <a:srgbClr val="000000"/>
            </a:solidFill>
            <a:round/>
            <a:headEnd/>
            <a:tailEnd type="triangle" w="med" len="med"/>
          </a:ln>
        </p:spPr>
        <p:txBody>
          <a:bodyPr>
            <a:prstTxWarp prst="textNoShape">
              <a:avLst/>
            </a:prstTxWarp>
          </a:bodyPr>
          <a:lstStyle/>
          <a:p>
            <a:endParaRPr lang="en-US"/>
          </a:p>
        </p:txBody>
      </p:sp>
      <p:sp>
        <p:nvSpPr>
          <p:cNvPr id="1321015" name="Rectangle 55"/>
          <p:cNvSpPr>
            <a:spLocks noChangeArrowheads="1"/>
          </p:cNvSpPr>
          <p:nvPr/>
        </p:nvSpPr>
        <p:spPr bwMode="auto">
          <a:xfrm>
            <a:off x="5360988" y="5494338"/>
            <a:ext cx="457200" cy="228600"/>
          </a:xfrm>
          <a:prstGeom prst="rect">
            <a:avLst/>
          </a:prstGeom>
          <a:solidFill>
            <a:srgbClr val="FFFFFF"/>
          </a:solidFill>
          <a:ln w="15875">
            <a:solidFill>
              <a:srgbClr val="000000"/>
            </a:solidFill>
            <a:miter lim="800000"/>
            <a:headEnd/>
            <a:tailEnd/>
          </a:ln>
        </p:spPr>
        <p:txBody>
          <a:bodyPr>
            <a:prstTxWarp prst="textNoShape">
              <a:avLst/>
            </a:prstTxWarp>
          </a:bodyPr>
          <a:lstStyle/>
          <a:p>
            <a:endParaRPr lang="en-US"/>
          </a:p>
        </p:txBody>
      </p:sp>
      <p:sp>
        <p:nvSpPr>
          <p:cNvPr id="1321016" name="Text Box 56"/>
          <p:cNvSpPr txBox="1">
            <a:spLocks noChangeArrowheads="1"/>
          </p:cNvSpPr>
          <p:nvPr/>
        </p:nvSpPr>
        <p:spPr bwMode="auto">
          <a:xfrm>
            <a:off x="5360988" y="5492750"/>
            <a:ext cx="323850" cy="228600"/>
          </a:xfrm>
          <a:prstGeom prst="rect">
            <a:avLst/>
          </a:prstGeom>
          <a:noFill/>
          <a:ln w="9525">
            <a:noFill/>
            <a:miter lim="800000"/>
            <a:headEnd/>
            <a:tailEnd/>
          </a:ln>
        </p:spPr>
        <p:txBody>
          <a:bodyPr lIns="0" tIns="0" rIns="0" bIns="0">
            <a:prstTxWarp prst="textNoShape">
              <a:avLst/>
            </a:prstTxWarp>
          </a:bodyPr>
          <a:lstStyle/>
          <a:p>
            <a:pPr algn="ctr"/>
            <a:r>
              <a:rPr lang="en-US" altLang="zh-TW">
                <a:latin typeface="Times New Roman" pitchFamily="30" charset="0"/>
                <a:ea typeface="新細明體" pitchFamily="30" charset="-120"/>
                <a:cs typeface="新細明體" pitchFamily="30" charset="-120"/>
              </a:rPr>
              <a:t>D</a:t>
            </a:r>
          </a:p>
        </p:txBody>
      </p:sp>
      <p:sp>
        <p:nvSpPr>
          <p:cNvPr id="1321017" name="Line 57"/>
          <p:cNvSpPr>
            <a:spLocks noChangeShapeType="1"/>
          </p:cNvSpPr>
          <p:nvPr/>
        </p:nvSpPr>
        <p:spPr bwMode="auto">
          <a:xfrm>
            <a:off x="5703888" y="5492750"/>
            <a:ext cx="0" cy="228600"/>
          </a:xfrm>
          <a:prstGeom prst="line">
            <a:avLst/>
          </a:prstGeom>
          <a:noFill/>
          <a:ln w="9525">
            <a:solidFill>
              <a:srgbClr val="000000"/>
            </a:solidFill>
            <a:round/>
            <a:headEnd/>
            <a:tailEnd/>
          </a:ln>
        </p:spPr>
        <p:txBody>
          <a:bodyPr>
            <a:prstTxWarp prst="textNoShape">
              <a:avLst/>
            </a:prstTxWarp>
          </a:bodyPr>
          <a:lstStyle/>
          <a:p>
            <a:endParaRPr lang="en-US"/>
          </a:p>
        </p:txBody>
      </p:sp>
      <p:sp>
        <p:nvSpPr>
          <p:cNvPr id="1321018" name="Line 58"/>
          <p:cNvSpPr>
            <a:spLocks noChangeShapeType="1"/>
          </p:cNvSpPr>
          <p:nvPr/>
        </p:nvSpPr>
        <p:spPr bwMode="auto">
          <a:xfrm>
            <a:off x="5703888" y="5607050"/>
            <a:ext cx="342900" cy="0"/>
          </a:xfrm>
          <a:prstGeom prst="line">
            <a:avLst/>
          </a:prstGeom>
          <a:noFill/>
          <a:ln w="9525">
            <a:solidFill>
              <a:srgbClr val="000000"/>
            </a:solidFill>
            <a:round/>
            <a:headEnd/>
            <a:tailEnd/>
          </a:ln>
        </p:spPr>
        <p:txBody>
          <a:bodyPr>
            <a:prstTxWarp prst="textNoShape">
              <a:avLst/>
            </a:prstTxWarp>
          </a:bodyPr>
          <a:lstStyle/>
          <a:p>
            <a:endParaRPr lang="en-US"/>
          </a:p>
        </p:txBody>
      </p:sp>
      <p:sp>
        <p:nvSpPr>
          <p:cNvPr id="1321019" name="Line 59"/>
          <p:cNvSpPr>
            <a:spLocks noChangeShapeType="1"/>
          </p:cNvSpPr>
          <p:nvPr/>
        </p:nvSpPr>
        <p:spPr bwMode="auto">
          <a:xfrm>
            <a:off x="6046788" y="5607050"/>
            <a:ext cx="0" cy="228600"/>
          </a:xfrm>
          <a:prstGeom prst="line">
            <a:avLst/>
          </a:prstGeom>
          <a:noFill/>
          <a:ln w="9525">
            <a:solidFill>
              <a:srgbClr val="000000"/>
            </a:solidFill>
            <a:round/>
            <a:headEnd/>
            <a:tailEnd type="triangle" w="med" len="med"/>
          </a:ln>
        </p:spPr>
        <p:txBody>
          <a:bodyPr>
            <a:prstTxWarp prst="textNoShape">
              <a:avLst/>
            </a:prstTxWarp>
          </a:bodyPr>
          <a:lstStyle/>
          <a:p>
            <a:endParaRPr lang="en-US"/>
          </a:p>
        </p:txBody>
      </p:sp>
      <p:sp>
        <p:nvSpPr>
          <p:cNvPr id="1321020" name="Line 60"/>
          <p:cNvSpPr>
            <a:spLocks noChangeShapeType="1"/>
          </p:cNvSpPr>
          <p:nvPr/>
        </p:nvSpPr>
        <p:spPr bwMode="auto">
          <a:xfrm>
            <a:off x="5932488" y="5819775"/>
            <a:ext cx="228600" cy="0"/>
          </a:xfrm>
          <a:prstGeom prst="line">
            <a:avLst/>
          </a:prstGeom>
          <a:noFill/>
          <a:ln w="9525">
            <a:solidFill>
              <a:srgbClr val="000000"/>
            </a:solidFill>
            <a:round/>
            <a:headEnd/>
            <a:tailEnd/>
          </a:ln>
        </p:spPr>
        <p:txBody>
          <a:bodyPr>
            <a:prstTxWarp prst="textNoShape">
              <a:avLst/>
            </a:prstTxWarp>
          </a:bodyPr>
          <a:lstStyle/>
          <a:p>
            <a:endParaRPr lang="en-US"/>
          </a:p>
        </p:txBody>
      </p:sp>
      <p:sp>
        <p:nvSpPr>
          <p:cNvPr id="1321021" name="Rectangle 61"/>
          <p:cNvSpPr>
            <a:spLocks noChangeArrowheads="1"/>
          </p:cNvSpPr>
          <p:nvPr/>
        </p:nvSpPr>
        <p:spPr bwMode="auto">
          <a:xfrm>
            <a:off x="3989388" y="5494338"/>
            <a:ext cx="457200" cy="228600"/>
          </a:xfrm>
          <a:prstGeom prst="rect">
            <a:avLst/>
          </a:prstGeom>
          <a:solidFill>
            <a:srgbClr val="FFFFFF"/>
          </a:solidFill>
          <a:ln w="15875">
            <a:solidFill>
              <a:srgbClr val="000000"/>
            </a:solidFill>
            <a:miter lim="800000"/>
            <a:headEnd/>
            <a:tailEnd/>
          </a:ln>
        </p:spPr>
        <p:txBody>
          <a:bodyPr>
            <a:prstTxWarp prst="textNoShape">
              <a:avLst/>
            </a:prstTxWarp>
          </a:bodyPr>
          <a:lstStyle/>
          <a:p>
            <a:endParaRPr lang="en-US"/>
          </a:p>
        </p:txBody>
      </p:sp>
      <p:sp>
        <p:nvSpPr>
          <p:cNvPr id="1321022" name="Text Box 62"/>
          <p:cNvSpPr txBox="1">
            <a:spLocks noChangeArrowheads="1"/>
          </p:cNvSpPr>
          <p:nvPr/>
        </p:nvSpPr>
        <p:spPr bwMode="auto">
          <a:xfrm>
            <a:off x="3989388" y="5492750"/>
            <a:ext cx="323850" cy="228600"/>
          </a:xfrm>
          <a:prstGeom prst="rect">
            <a:avLst/>
          </a:prstGeom>
          <a:noFill/>
          <a:ln w="9525">
            <a:noFill/>
            <a:miter lim="800000"/>
            <a:headEnd/>
            <a:tailEnd/>
          </a:ln>
        </p:spPr>
        <p:txBody>
          <a:bodyPr lIns="0" tIns="0" rIns="0" bIns="0">
            <a:prstTxWarp prst="textNoShape">
              <a:avLst/>
            </a:prstTxWarp>
          </a:bodyPr>
          <a:lstStyle/>
          <a:p>
            <a:pPr algn="ctr"/>
            <a:r>
              <a:rPr lang="en-US" altLang="zh-TW">
                <a:latin typeface="Times New Roman" pitchFamily="30" charset="0"/>
                <a:ea typeface="新細明體" pitchFamily="30" charset="-120"/>
                <a:cs typeface="新細明體" pitchFamily="30" charset="-120"/>
              </a:rPr>
              <a:t>B</a:t>
            </a:r>
          </a:p>
        </p:txBody>
      </p:sp>
      <p:sp>
        <p:nvSpPr>
          <p:cNvPr id="1321023" name="Line 63"/>
          <p:cNvSpPr>
            <a:spLocks noChangeShapeType="1"/>
          </p:cNvSpPr>
          <p:nvPr/>
        </p:nvSpPr>
        <p:spPr bwMode="auto">
          <a:xfrm>
            <a:off x="4332288" y="5492750"/>
            <a:ext cx="0" cy="228600"/>
          </a:xfrm>
          <a:prstGeom prst="line">
            <a:avLst/>
          </a:prstGeom>
          <a:noFill/>
          <a:ln w="9525">
            <a:solidFill>
              <a:srgbClr val="000000"/>
            </a:solidFill>
            <a:round/>
            <a:headEnd/>
            <a:tailEnd/>
          </a:ln>
        </p:spPr>
        <p:txBody>
          <a:bodyPr>
            <a:prstTxWarp prst="textNoShape">
              <a:avLst/>
            </a:prstTxWarp>
          </a:bodyPr>
          <a:lstStyle/>
          <a:p>
            <a:endParaRPr lang="en-US"/>
          </a:p>
        </p:txBody>
      </p:sp>
      <p:sp>
        <p:nvSpPr>
          <p:cNvPr id="1321024" name="Line 64"/>
          <p:cNvSpPr>
            <a:spLocks noChangeShapeType="1"/>
          </p:cNvSpPr>
          <p:nvPr/>
        </p:nvSpPr>
        <p:spPr bwMode="auto">
          <a:xfrm>
            <a:off x="4332288" y="5607050"/>
            <a:ext cx="342900" cy="0"/>
          </a:xfrm>
          <a:prstGeom prst="line">
            <a:avLst/>
          </a:prstGeom>
          <a:noFill/>
          <a:ln w="9525">
            <a:solidFill>
              <a:srgbClr val="000000"/>
            </a:solidFill>
            <a:round/>
            <a:headEnd/>
            <a:tailEnd type="triangle" w="med" len="med"/>
          </a:ln>
        </p:spPr>
        <p:txBody>
          <a:bodyPr>
            <a:prstTxWarp prst="textNoShape">
              <a:avLst/>
            </a:prstTxWarp>
          </a:bodyPr>
          <a:lstStyle/>
          <a:p>
            <a:endParaRPr lang="en-US"/>
          </a:p>
        </p:txBody>
      </p:sp>
      <p:sp>
        <p:nvSpPr>
          <p:cNvPr id="1321025" name="Line 65"/>
          <p:cNvSpPr>
            <a:spLocks noChangeShapeType="1"/>
          </p:cNvSpPr>
          <p:nvPr/>
        </p:nvSpPr>
        <p:spPr bwMode="auto">
          <a:xfrm>
            <a:off x="3417888" y="5607050"/>
            <a:ext cx="571500" cy="0"/>
          </a:xfrm>
          <a:prstGeom prst="line">
            <a:avLst/>
          </a:prstGeom>
          <a:noFill/>
          <a:ln w="9525">
            <a:solidFill>
              <a:srgbClr val="000000"/>
            </a:solidFill>
            <a:round/>
            <a:headEnd/>
            <a:tailEnd type="triangle" w="med" len="med"/>
          </a:ln>
        </p:spPr>
        <p:txBody>
          <a:bodyPr>
            <a:prstTxWarp prst="textNoShape">
              <a:avLst/>
            </a:prstTxWarp>
          </a:bodyPr>
          <a:lstStyle/>
          <a:p>
            <a:endParaRPr lang="en-US"/>
          </a:p>
        </p:txBody>
      </p:sp>
      <p:sp>
        <p:nvSpPr>
          <p:cNvPr id="1321026" name="Rectangle 66"/>
          <p:cNvSpPr>
            <a:spLocks noChangeArrowheads="1"/>
          </p:cNvSpPr>
          <p:nvPr/>
        </p:nvSpPr>
        <p:spPr bwMode="auto">
          <a:xfrm>
            <a:off x="7913688" y="4083050"/>
            <a:ext cx="457200" cy="1828800"/>
          </a:xfrm>
          <a:prstGeom prst="rect">
            <a:avLst/>
          </a:prstGeom>
          <a:solidFill>
            <a:srgbClr val="FFFFFF"/>
          </a:solidFill>
          <a:ln w="15875">
            <a:solidFill>
              <a:srgbClr val="000000"/>
            </a:solidFill>
            <a:miter lim="800000"/>
            <a:headEnd/>
            <a:tailEnd/>
          </a:ln>
        </p:spPr>
        <p:txBody>
          <a:bodyPr>
            <a:prstTxWarp prst="textNoShape">
              <a:avLst/>
            </a:prstTxWarp>
          </a:bodyPr>
          <a:lstStyle/>
          <a:p>
            <a:endParaRPr lang="en-US"/>
          </a:p>
        </p:txBody>
      </p:sp>
      <p:sp>
        <p:nvSpPr>
          <p:cNvPr id="1321027" name="Line 67"/>
          <p:cNvSpPr>
            <a:spLocks noChangeShapeType="1"/>
          </p:cNvSpPr>
          <p:nvPr/>
        </p:nvSpPr>
        <p:spPr bwMode="auto">
          <a:xfrm>
            <a:off x="7913688" y="4997450"/>
            <a:ext cx="457200" cy="1588"/>
          </a:xfrm>
          <a:prstGeom prst="line">
            <a:avLst/>
          </a:prstGeom>
          <a:noFill/>
          <a:ln w="9525">
            <a:solidFill>
              <a:srgbClr val="000000"/>
            </a:solidFill>
            <a:round/>
            <a:headEnd/>
            <a:tailEnd/>
          </a:ln>
        </p:spPr>
        <p:txBody>
          <a:bodyPr>
            <a:prstTxWarp prst="textNoShape">
              <a:avLst/>
            </a:prstTxWarp>
          </a:bodyPr>
          <a:lstStyle/>
          <a:p>
            <a:endParaRPr lang="en-US"/>
          </a:p>
        </p:txBody>
      </p:sp>
      <p:sp>
        <p:nvSpPr>
          <p:cNvPr id="1321028" name="Line 68"/>
          <p:cNvSpPr>
            <a:spLocks noChangeShapeType="1"/>
          </p:cNvSpPr>
          <p:nvPr/>
        </p:nvSpPr>
        <p:spPr bwMode="auto">
          <a:xfrm>
            <a:off x="7913688" y="4540250"/>
            <a:ext cx="457200" cy="1588"/>
          </a:xfrm>
          <a:prstGeom prst="line">
            <a:avLst/>
          </a:prstGeom>
          <a:noFill/>
          <a:ln w="9525">
            <a:solidFill>
              <a:srgbClr val="000000"/>
            </a:solidFill>
            <a:round/>
            <a:headEnd/>
            <a:tailEnd/>
          </a:ln>
        </p:spPr>
        <p:txBody>
          <a:bodyPr>
            <a:prstTxWarp prst="textNoShape">
              <a:avLst/>
            </a:prstTxWarp>
          </a:bodyPr>
          <a:lstStyle/>
          <a:p>
            <a:endParaRPr lang="en-US"/>
          </a:p>
        </p:txBody>
      </p:sp>
      <p:sp>
        <p:nvSpPr>
          <p:cNvPr id="1321029" name="Line 69"/>
          <p:cNvSpPr>
            <a:spLocks noChangeShapeType="1"/>
          </p:cNvSpPr>
          <p:nvPr/>
        </p:nvSpPr>
        <p:spPr bwMode="auto">
          <a:xfrm>
            <a:off x="7913688" y="5454650"/>
            <a:ext cx="457200" cy="1588"/>
          </a:xfrm>
          <a:prstGeom prst="line">
            <a:avLst/>
          </a:prstGeom>
          <a:noFill/>
          <a:ln w="9525">
            <a:solidFill>
              <a:srgbClr val="000000"/>
            </a:solidFill>
            <a:round/>
            <a:headEnd/>
            <a:tailEnd/>
          </a:ln>
        </p:spPr>
        <p:txBody>
          <a:bodyPr>
            <a:prstTxWarp prst="textNoShape">
              <a:avLst/>
            </a:prstTxWarp>
          </a:bodyPr>
          <a:lstStyle/>
          <a:p>
            <a:endParaRPr lang="en-US"/>
          </a:p>
        </p:txBody>
      </p:sp>
      <p:sp>
        <p:nvSpPr>
          <p:cNvPr id="1321030" name="Text Box 70"/>
          <p:cNvSpPr txBox="1">
            <a:spLocks noChangeArrowheads="1"/>
          </p:cNvSpPr>
          <p:nvPr/>
        </p:nvSpPr>
        <p:spPr bwMode="auto">
          <a:xfrm>
            <a:off x="6961188" y="4083050"/>
            <a:ext cx="952500" cy="342900"/>
          </a:xfrm>
          <a:prstGeom prst="rect">
            <a:avLst/>
          </a:prstGeom>
          <a:noFill/>
          <a:ln w="9525">
            <a:noFill/>
            <a:miter lim="800000"/>
            <a:headEnd/>
            <a:tailEnd/>
          </a:ln>
        </p:spPr>
        <p:txBody>
          <a:bodyPr>
            <a:prstTxWarp prst="textNoShape">
              <a:avLst/>
            </a:prstTxWarp>
          </a:bodyPr>
          <a:lstStyle/>
          <a:p>
            <a:r>
              <a:rPr lang="en-US" altLang="zh-TW">
                <a:latin typeface="Times New Roman" pitchFamily="30" charset="0"/>
                <a:ea typeface="新細明體" pitchFamily="30" charset="-120"/>
                <a:cs typeface="新細明體" pitchFamily="30" charset="-120"/>
              </a:rPr>
              <a:t>List[A]</a:t>
            </a:r>
          </a:p>
        </p:txBody>
      </p:sp>
      <p:sp>
        <p:nvSpPr>
          <p:cNvPr id="1321031" name="Text Box 71"/>
          <p:cNvSpPr txBox="1">
            <a:spLocks noChangeArrowheads="1"/>
          </p:cNvSpPr>
          <p:nvPr/>
        </p:nvSpPr>
        <p:spPr bwMode="auto">
          <a:xfrm>
            <a:off x="6961188" y="4540250"/>
            <a:ext cx="952500" cy="342900"/>
          </a:xfrm>
          <a:prstGeom prst="rect">
            <a:avLst/>
          </a:prstGeom>
          <a:noFill/>
          <a:ln w="9525">
            <a:noFill/>
            <a:miter lim="800000"/>
            <a:headEnd/>
            <a:tailEnd/>
          </a:ln>
        </p:spPr>
        <p:txBody>
          <a:bodyPr>
            <a:prstTxWarp prst="textNoShape">
              <a:avLst/>
            </a:prstTxWarp>
          </a:bodyPr>
          <a:lstStyle/>
          <a:p>
            <a:r>
              <a:rPr lang="en-US" altLang="zh-TW">
                <a:latin typeface="Times New Roman" pitchFamily="30" charset="0"/>
                <a:ea typeface="新細明體" pitchFamily="30" charset="-120"/>
                <a:cs typeface="新細明體" pitchFamily="30" charset="-120"/>
              </a:rPr>
              <a:t>List[B]</a:t>
            </a:r>
          </a:p>
        </p:txBody>
      </p:sp>
      <p:sp>
        <p:nvSpPr>
          <p:cNvPr id="1321032" name="Text Box 72"/>
          <p:cNvSpPr txBox="1">
            <a:spLocks noChangeArrowheads="1"/>
          </p:cNvSpPr>
          <p:nvPr/>
        </p:nvSpPr>
        <p:spPr bwMode="auto">
          <a:xfrm>
            <a:off x="6961188" y="4997450"/>
            <a:ext cx="952500" cy="342900"/>
          </a:xfrm>
          <a:prstGeom prst="rect">
            <a:avLst/>
          </a:prstGeom>
          <a:noFill/>
          <a:ln w="9525">
            <a:noFill/>
            <a:miter lim="800000"/>
            <a:headEnd/>
            <a:tailEnd/>
          </a:ln>
        </p:spPr>
        <p:txBody>
          <a:bodyPr>
            <a:prstTxWarp prst="textNoShape">
              <a:avLst/>
            </a:prstTxWarp>
          </a:bodyPr>
          <a:lstStyle/>
          <a:p>
            <a:r>
              <a:rPr lang="en-US" altLang="zh-TW">
                <a:latin typeface="Times New Roman" pitchFamily="30" charset="0"/>
                <a:ea typeface="新細明體" pitchFamily="30" charset="-120"/>
                <a:cs typeface="新細明體" pitchFamily="30" charset="-120"/>
              </a:rPr>
              <a:t>List[C]</a:t>
            </a:r>
          </a:p>
        </p:txBody>
      </p:sp>
      <p:sp>
        <p:nvSpPr>
          <p:cNvPr id="1321033" name="Text Box 73"/>
          <p:cNvSpPr txBox="1">
            <a:spLocks noChangeArrowheads="1"/>
          </p:cNvSpPr>
          <p:nvPr/>
        </p:nvSpPr>
        <p:spPr bwMode="auto">
          <a:xfrm>
            <a:off x="6961188" y="5454650"/>
            <a:ext cx="952500" cy="342900"/>
          </a:xfrm>
          <a:prstGeom prst="rect">
            <a:avLst/>
          </a:prstGeom>
          <a:noFill/>
          <a:ln w="9525">
            <a:noFill/>
            <a:miter lim="800000"/>
            <a:headEnd/>
            <a:tailEnd/>
          </a:ln>
        </p:spPr>
        <p:txBody>
          <a:bodyPr>
            <a:prstTxWarp prst="textNoShape">
              <a:avLst/>
            </a:prstTxWarp>
          </a:bodyPr>
          <a:lstStyle/>
          <a:p>
            <a:r>
              <a:rPr lang="en-US" altLang="zh-TW">
                <a:latin typeface="Times New Roman" pitchFamily="30" charset="0"/>
                <a:ea typeface="新細明體" pitchFamily="30" charset="-120"/>
                <a:cs typeface="新細明體" pitchFamily="30" charset="-120"/>
              </a:rPr>
              <a:t>List[D]</a:t>
            </a:r>
          </a:p>
        </p:txBody>
      </p:sp>
      <p:sp>
        <p:nvSpPr>
          <p:cNvPr id="1321034" name="Text Box 74"/>
          <p:cNvSpPr txBox="1">
            <a:spLocks noChangeArrowheads="1"/>
          </p:cNvSpPr>
          <p:nvPr/>
        </p:nvSpPr>
        <p:spPr bwMode="auto">
          <a:xfrm>
            <a:off x="7799388" y="3740150"/>
            <a:ext cx="838200" cy="342900"/>
          </a:xfrm>
          <a:prstGeom prst="rect">
            <a:avLst/>
          </a:prstGeom>
          <a:noFill/>
          <a:ln w="9525">
            <a:noFill/>
            <a:miter lim="800000"/>
            <a:headEnd/>
            <a:tailEnd/>
          </a:ln>
        </p:spPr>
        <p:txBody>
          <a:bodyPr>
            <a:prstTxWarp prst="textNoShape">
              <a:avLst/>
            </a:prstTxWarp>
          </a:bodyPr>
          <a:lstStyle/>
          <a:p>
            <a:r>
              <a:rPr lang="en-US" altLang="zh-TW">
                <a:latin typeface="Times New Roman" pitchFamily="30" charset="0"/>
                <a:ea typeface="新細明體" pitchFamily="30" charset="-120"/>
                <a:cs typeface="新細明體" pitchFamily="30" charset="-120"/>
              </a:rPr>
              <a:t>List[]</a:t>
            </a:r>
          </a:p>
        </p:txBody>
      </p:sp>
      <p:sp>
        <p:nvSpPr>
          <p:cNvPr id="1321035" name="Line 75"/>
          <p:cNvSpPr>
            <a:spLocks noChangeShapeType="1"/>
          </p:cNvSpPr>
          <p:nvPr/>
        </p:nvSpPr>
        <p:spPr bwMode="auto">
          <a:xfrm>
            <a:off x="8142288" y="4768850"/>
            <a:ext cx="457200" cy="1588"/>
          </a:xfrm>
          <a:prstGeom prst="line">
            <a:avLst/>
          </a:prstGeom>
          <a:noFill/>
          <a:ln w="9525">
            <a:solidFill>
              <a:srgbClr val="000000"/>
            </a:solidFill>
            <a:round/>
            <a:headEnd/>
            <a:tailEnd/>
          </a:ln>
        </p:spPr>
        <p:txBody>
          <a:bodyPr>
            <a:prstTxWarp prst="textNoShape">
              <a:avLst/>
            </a:prstTxWarp>
          </a:bodyPr>
          <a:lstStyle/>
          <a:p>
            <a:endParaRPr lang="en-US"/>
          </a:p>
        </p:txBody>
      </p:sp>
      <p:sp>
        <p:nvSpPr>
          <p:cNvPr id="1321036" name="Line 76"/>
          <p:cNvSpPr>
            <a:spLocks noChangeShapeType="1"/>
          </p:cNvSpPr>
          <p:nvPr/>
        </p:nvSpPr>
        <p:spPr bwMode="auto">
          <a:xfrm>
            <a:off x="8599489" y="4768850"/>
            <a:ext cx="1587" cy="228600"/>
          </a:xfrm>
          <a:prstGeom prst="line">
            <a:avLst/>
          </a:prstGeom>
          <a:noFill/>
          <a:ln w="9525">
            <a:solidFill>
              <a:srgbClr val="000000"/>
            </a:solidFill>
            <a:round/>
            <a:headEnd/>
            <a:tailEnd type="triangle" w="med" len="med"/>
          </a:ln>
        </p:spPr>
        <p:txBody>
          <a:bodyPr>
            <a:prstTxWarp prst="textNoShape">
              <a:avLst/>
            </a:prstTxWarp>
          </a:bodyPr>
          <a:lstStyle/>
          <a:p>
            <a:endParaRPr lang="en-US"/>
          </a:p>
        </p:txBody>
      </p:sp>
      <p:sp>
        <p:nvSpPr>
          <p:cNvPr id="1321037" name="Line 77"/>
          <p:cNvSpPr>
            <a:spLocks noChangeShapeType="1"/>
          </p:cNvSpPr>
          <p:nvPr/>
        </p:nvSpPr>
        <p:spPr bwMode="auto">
          <a:xfrm>
            <a:off x="8485188" y="4997450"/>
            <a:ext cx="228600" cy="1588"/>
          </a:xfrm>
          <a:prstGeom prst="line">
            <a:avLst/>
          </a:prstGeom>
          <a:noFill/>
          <a:ln w="9525">
            <a:solidFill>
              <a:srgbClr val="000000"/>
            </a:solidFill>
            <a:round/>
            <a:headEnd/>
            <a:tailEnd/>
          </a:ln>
        </p:spPr>
        <p:txBody>
          <a:bodyPr>
            <a:prstTxWarp prst="textNoShape">
              <a:avLst/>
            </a:prstTxWarp>
          </a:bodyPr>
          <a:lstStyle/>
          <a:p>
            <a:endParaRPr lang="en-US"/>
          </a:p>
        </p:txBody>
      </p:sp>
      <p:sp>
        <p:nvSpPr>
          <p:cNvPr id="1321038" name="Rectangle 78"/>
          <p:cNvSpPr>
            <a:spLocks noChangeArrowheads="1"/>
          </p:cNvSpPr>
          <p:nvPr/>
        </p:nvSpPr>
        <p:spPr bwMode="auto">
          <a:xfrm>
            <a:off x="8713788" y="5113338"/>
            <a:ext cx="457200" cy="228600"/>
          </a:xfrm>
          <a:prstGeom prst="rect">
            <a:avLst/>
          </a:prstGeom>
          <a:solidFill>
            <a:srgbClr val="FFFFFF"/>
          </a:solidFill>
          <a:ln w="15875">
            <a:solidFill>
              <a:srgbClr val="000000"/>
            </a:solidFill>
            <a:miter lim="800000"/>
            <a:headEnd/>
            <a:tailEnd/>
          </a:ln>
        </p:spPr>
        <p:txBody>
          <a:bodyPr>
            <a:prstTxWarp prst="textNoShape">
              <a:avLst/>
            </a:prstTxWarp>
          </a:bodyPr>
          <a:lstStyle/>
          <a:p>
            <a:endParaRPr lang="en-US"/>
          </a:p>
        </p:txBody>
      </p:sp>
      <p:sp>
        <p:nvSpPr>
          <p:cNvPr id="1321039" name="Text Box 79"/>
          <p:cNvSpPr txBox="1">
            <a:spLocks noChangeArrowheads="1"/>
          </p:cNvSpPr>
          <p:nvPr/>
        </p:nvSpPr>
        <p:spPr bwMode="auto">
          <a:xfrm>
            <a:off x="8713788" y="5111750"/>
            <a:ext cx="323850" cy="228600"/>
          </a:xfrm>
          <a:prstGeom prst="rect">
            <a:avLst/>
          </a:prstGeom>
          <a:noFill/>
          <a:ln w="9525">
            <a:noFill/>
            <a:miter lim="800000"/>
            <a:headEnd/>
            <a:tailEnd/>
          </a:ln>
        </p:spPr>
        <p:txBody>
          <a:bodyPr lIns="0" tIns="0" rIns="0" bIns="0">
            <a:prstTxWarp prst="textNoShape">
              <a:avLst/>
            </a:prstTxWarp>
          </a:bodyPr>
          <a:lstStyle/>
          <a:p>
            <a:pPr algn="ctr"/>
            <a:r>
              <a:rPr lang="en-US" altLang="zh-TW">
                <a:latin typeface="Times New Roman" pitchFamily="30" charset="0"/>
                <a:ea typeface="新細明體" pitchFamily="30" charset="-120"/>
                <a:cs typeface="新細明體" pitchFamily="30" charset="-120"/>
              </a:rPr>
              <a:t>A</a:t>
            </a:r>
          </a:p>
        </p:txBody>
      </p:sp>
      <p:sp>
        <p:nvSpPr>
          <p:cNvPr id="1321040" name="Line 80"/>
          <p:cNvSpPr>
            <a:spLocks noChangeShapeType="1"/>
          </p:cNvSpPr>
          <p:nvPr/>
        </p:nvSpPr>
        <p:spPr bwMode="auto">
          <a:xfrm>
            <a:off x="9056689" y="5111750"/>
            <a:ext cx="1587" cy="228600"/>
          </a:xfrm>
          <a:prstGeom prst="line">
            <a:avLst/>
          </a:prstGeom>
          <a:noFill/>
          <a:ln w="9525">
            <a:solidFill>
              <a:srgbClr val="000000"/>
            </a:solidFill>
            <a:round/>
            <a:headEnd/>
            <a:tailEnd/>
          </a:ln>
        </p:spPr>
        <p:txBody>
          <a:bodyPr>
            <a:prstTxWarp prst="textNoShape">
              <a:avLst/>
            </a:prstTxWarp>
          </a:bodyPr>
          <a:lstStyle/>
          <a:p>
            <a:endParaRPr lang="en-US"/>
          </a:p>
        </p:txBody>
      </p:sp>
      <p:sp>
        <p:nvSpPr>
          <p:cNvPr id="1321041" name="Line 81"/>
          <p:cNvSpPr>
            <a:spLocks noChangeShapeType="1"/>
          </p:cNvSpPr>
          <p:nvPr/>
        </p:nvSpPr>
        <p:spPr bwMode="auto">
          <a:xfrm>
            <a:off x="9056688" y="5226050"/>
            <a:ext cx="342900" cy="1588"/>
          </a:xfrm>
          <a:prstGeom prst="line">
            <a:avLst/>
          </a:prstGeom>
          <a:noFill/>
          <a:ln w="9525">
            <a:solidFill>
              <a:srgbClr val="000000"/>
            </a:solidFill>
            <a:round/>
            <a:headEnd/>
            <a:tailEnd type="triangle" w="med" len="med"/>
          </a:ln>
        </p:spPr>
        <p:txBody>
          <a:bodyPr>
            <a:prstTxWarp prst="textNoShape">
              <a:avLst/>
            </a:prstTxWarp>
          </a:bodyPr>
          <a:lstStyle/>
          <a:p>
            <a:endParaRPr lang="en-US"/>
          </a:p>
        </p:txBody>
      </p:sp>
      <p:sp>
        <p:nvSpPr>
          <p:cNvPr id="1321042" name="Rectangle 82"/>
          <p:cNvSpPr>
            <a:spLocks noChangeArrowheads="1"/>
          </p:cNvSpPr>
          <p:nvPr/>
        </p:nvSpPr>
        <p:spPr bwMode="auto">
          <a:xfrm>
            <a:off x="9399588" y="5113338"/>
            <a:ext cx="457200" cy="228600"/>
          </a:xfrm>
          <a:prstGeom prst="rect">
            <a:avLst/>
          </a:prstGeom>
          <a:solidFill>
            <a:srgbClr val="FFFFFF"/>
          </a:solidFill>
          <a:ln w="15875">
            <a:solidFill>
              <a:srgbClr val="000000"/>
            </a:solidFill>
            <a:miter lim="800000"/>
            <a:headEnd/>
            <a:tailEnd/>
          </a:ln>
        </p:spPr>
        <p:txBody>
          <a:bodyPr>
            <a:prstTxWarp prst="textNoShape">
              <a:avLst/>
            </a:prstTxWarp>
          </a:bodyPr>
          <a:lstStyle/>
          <a:p>
            <a:endParaRPr lang="en-US"/>
          </a:p>
        </p:txBody>
      </p:sp>
      <p:sp>
        <p:nvSpPr>
          <p:cNvPr id="1321043" name="Text Box 83"/>
          <p:cNvSpPr txBox="1">
            <a:spLocks noChangeArrowheads="1"/>
          </p:cNvSpPr>
          <p:nvPr/>
        </p:nvSpPr>
        <p:spPr bwMode="auto">
          <a:xfrm>
            <a:off x="9399588" y="5111750"/>
            <a:ext cx="323850" cy="228600"/>
          </a:xfrm>
          <a:prstGeom prst="rect">
            <a:avLst/>
          </a:prstGeom>
          <a:noFill/>
          <a:ln w="9525">
            <a:noFill/>
            <a:miter lim="800000"/>
            <a:headEnd/>
            <a:tailEnd/>
          </a:ln>
        </p:spPr>
        <p:txBody>
          <a:bodyPr lIns="0" tIns="0" rIns="0" bIns="0">
            <a:prstTxWarp prst="textNoShape">
              <a:avLst/>
            </a:prstTxWarp>
          </a:bodyPr>
          <a:lstStyle/>
          <a:p>
            <a:pPr algn="ctr"/>
            <a:r>
              <a:rPr lang="en-US" altLang="zh-TW">
                <a:latin typeface="Times New Roman" pitchFamily="30" charset="0"/>
                <a:ea typeface="新細明體" pitchFamily="30" charset="-120"/>
                <a:cs typeface="新細明體" pitchFamily="30" charset="-120"/>
              </a:rPr>
              <a:t>B</a:t>
            </a:r>
          </a:p>
        </p:txBody>
      </p:sp>
      <p:sp>
        <p:nvSpPr>
          <p:cNvPr id="1321044" name="Line 84"/>
          <p:cNvSpPr>
            <a:spLocks noChangeShapeType="1"/>
          </p:cNvSpPr>
          <p:nvPr/>
        </p:nvSpPr>
        <p:spPr bwMode="auto">
          <a:xfrm>
            <a:off x="9742489" y="5111750"/>
            <a:ext cx="1587" cy="228600"/>
          </a:xfrm>
          <a:prstGeom prst="line">
            <a:avLst/>
          </a:prstGeom>
          <a:noFill/>
          <a:ln w="9525">
            <a:solidFill>
              <a:srgbClr val="000000"/>
            </a:solidFill>
            <a:round/>
            <a:headEnd/>
            <a:tailEnd/>
          </a:ln>
        </p:spPr>
        <p:txBody>
          <a:bodyPr>
            <a:prstTxWarp prst="textNoShape">
              <a:avLst/>
            </a:prstTxWarp>
          </a:bodyPr>
          <a:lstStyle/>
          <a:p>
            <a:endParaRPr lang="en-US"/>
          </a:p>
        </p:txBody>
      </p:sp>
      <p:sp>
        <p:nvSpPr>
          <p:cNvPr id="1321045" name="Line 85"/>
          <p:cNvSpPr>
            <a:spLocks noChangeShapeType="1"/>
          </p:cNvSpPr>
          <p:nvPr/>
        </p:nvSpPr>
        <p:spPr bwMode="auto">
          <a:xfrm>
            <a:off x="9742488" y="5226050"/>
            <a:ext cx="342900" cy="1588"/>
          </a:xfrm>
          <a:prstGeom prst="line">
            <a:avLst/>
          </a:prstGeom>
          <a:noFill/>
          <a:ln w="9525">
            <a:solidFill>
              <a:srgbClr val="000000"/>
            </a:solidFill>
            <a:round/>
            <a:headEnd/>
            <a:tailEnd/>
          </a:ln>
        </p:spPr>
        <p:txBody>
          <a:bodyPr>
            <a:prstTxWarp prst="textNoShape">
              <a:avLst/>
            </a:prstTxWarp>
          </a:bodyPr>
          <a:lstStyle/>
          <a:p>
            <a:endParaRPr lang="en-US"/>
          </a:p>
        </p:txBody>
      </p:sp>
      <p:sp>
        <p:nvSpPr>
          <p:cNvPr id="1321046" name="Line 86"/>
          <p:cNvSpPr>
            <a:spLocks noChangeShapeType="1"/>
          </p:cNvSpPr>
          <p:nvPr/>
        </p:nvSpPr>
        <p:spPr bwMode="auto">
          <a:xfrm>
            <a:off x="10085389" y="5226050"/>
            <a:ext cx="1587" cy="228600"/>
          </a:xfrm>
          <a:prstGeom prst="line">
            <a:avLst/>
          </a:prstGeom>
          <a:noFill/>
          <a:ln w="9525">
            <a:solidFill>
              <a:srgbClr val="000000"/>
            </a:solidFill>
            <a:round/>
            <a:headEnd/>
            <a:tailEnd type="triangle" w="med" len="med"/>
          </a:ln>
        </p:spPr>
        <p:txBody>
          <a:bodyPr>
            <a:prstTxWarp prst="textNoShape">
              <a:avLst/>
            </a:prstTxWarp>
          </a:bodyPr>
          <a:lstStyle/>
          <a:p>
            <a:endParaRPr lang="en-US"/>
          </a:p>
        </p:txBody>
      </p:sp>
      <p:sp>
        <p:nvSpPr>
          <p:cNvPr id="1321047" name="Line 87"/>
          <p:cNvSpPr>
            <a:spLocks noChangeShapeType="1"/>
          </p:cNvSpPr>
          <p:nvPr/>
        </p:nvSpPr>
        <p:spPr bwMode="auto">
          <a:xfrm>
            <a:off x="8142288" y="5226050"/>
            <a:ext cx="571500" cy="1588"/>
          </a:xfrm>
          <a:prstGeom prst="line">
            <a:avLst/>
          </a:prstGeom>
          <a:noFill/>
          <a:ln w="9525">
            <a:solidFill>
              <a:srgbClr val="000000"/>
            </a:solidFill>
            <a:round/>
            <a:headEnd/>
            <a:tailEnd type="triangle" w="med" len="med"/>
          </a:ln>
        </p:spPr>
        <p:txBody>
          <a:bodyPr>
            <a:prstTxWarp prst="textNoShape">
              <a:avLst/>
            </a:prstTxWarp>
          </a:bodyPr>
          <a:lstStyle/>
          <a:p>
            <a:endParaRPr lang="en-US"/>
          </a:p>
        </p:txBody>
      </p:sp>
      <p:sp>
        <p:nvSpPr>
          <p:cNvPr id="1321048" name="Rectangle 88"/>
          <p:cNvSpPr>
            <a:spLocks noChangeArrowheads="1"/>
          </p:cNvSpPr>
          <p:nvPr/>
        </p:nvSpPr>
        <p:spPr bwMode="auto">
          <a:xfrm>
            <a:off x="8713788" y="4197350"/>
            <a:ext cx="457200" cy="228600"/>
          </a:xfrm>
          <a:prstGeom prst="rect">
            <a:avLst/>
          </a:prstGeom>
          <a:solidFill>
            <a:srgbClr val="FFFFFF"/>
          </a:solidFill>
          <a:ln w="15875">
            <a:solidFill>
              <a:srgbClr val="000000"/>
            </a:solidFill>
            <a:miter lim="800000"/>
            <a:headEnd/>
            <a:tailEnd/>
          </a:ln>
        </p:spPr>
        <p:txBody>
          <a:bodyPr>
            <a:prstTxWarp prst="textNoShape">
              <a:avLst/>
            </a:prstTxWarp>
          </a:bodyPr>
          <a:lstStyle/>
          <a:p>
            <a:endParaRPr lang="en-US"/>
          </a:p>
        </p:txBody>
      </p:sp>
      <p:sp>
        <p:nvSpPr>
          <p:cNvPr id="1321049" name="Text Box 89"/>
          <p:cNvSpPr txBox="1">
            <a:spLocks noChangeArrowheads="1"/>
          </p:cNvSpPr>
          <p:nvPr/>
        </p:nvSpPr>
        <p:spPr bwMode="auto">
          <a:xfrm>
            <a:off x="8713788" y="4195763"/>
            <a:ext cx="323850" cy="228600"/>
          </a:xfrm>
          <a:prstGeom prst="rect">
            <a:avLst/>
          </a:prstGeom>
          <a:noFill/>
          <a:ln w="9525">
            <a:noFill/>
            <a:miter lim="800000"/>
            <a:headEnd/>
            <a:tailEnd/>
          </a:ln>
        </p:spPr>
        <p:txBody>
          <a:bodyPr lIns="0" tIns="0" rIns="0" bIns="0">
            <a:prstTxWarp prst="textNoShape">
              <a:avLst/>
            </a:prstTxWarp>
          </a:bodyPr>
          <a:lstStyle/>
          <a:p>
            <a:pPr algn="ctr"/>
            <a:r>
              <a:rPr lang="en-US" altLang="zh-TW">
                <a:latin typeface="Times New Roman" pitchFamily="30" charset="0"/>
                <a:ea typeface="新細明體" pitchFamily="30" charset="-120"/>
                <a:cs typeface="新細明體" pitchFamily="30" charset="-120"/>
              </a:rPr>
              <a:t>B</a:t>
            </a:r>
          </a:p>
        </p:txBody>
      </p:sp>
      <p:sp>
        <p:nvSpPr>
          <p:cNvPr id="1321050" name="Line 90"/>
          <p:cNvSpPr>
            <a:spLocks noChangeShapeType="1"/>
          </p:cNvSpPr>
          <p:nvPr/>
        </p:nvSpPr>
        <p:spPr bwMode="auto">
          <a:xfrm>
            <a:off x="9056689" y="4195763"/>
            <a:ext cx="1587" cy="228600"/>
          </a:xfrm>
          <a:prstGeom prst="line">
            <a:avLst/>
          </a:prstGeom>
          <a:noFill/>
          <a:ln w="9525">
            <a:solidFill>
              <a:srgbClr val="000000"/>
            </a:solidFill>
            <a:round/>
            <a:headEnd/>
            <a:tailEnd/>
          </a:ln>
        </p:spPr>
        <p:txBody>
          <a:bodyPr>
            <a:prstTxWarp prst="textNoShape">
              <a:avLst/>
            </a:prstTxWarp>
          </a:bodyPr>
          <a:lstStyle/>
          <a:p>
            <a:endParaRPr lang="en-US"/>
          </a:p>
        </p:txBody>
      </p:sp>
      <p:sp>
        <p:nvSpPr>
          <p:cNvPr id="1321051" name="Line 91"/>
          <p:cNvSpPr>
            <a:spLocks noChangeShapeType="1"/>
          </p:cNvSpPr>
          <p:nvPr/>
        </p:nvSpPr>
        <p:spPr bwMode="auto">
          <a:xfrm>
            <a:off x="9056688" y="4310064"/>
            <a:ext cx="342900" cy="1587"/>
          </a:xfrm>
          <a:prstGeom prst="line">
            <a:avLst/>
          </a:prstGeom>
          <a:noFill/>
          <a:ln w="9525">
            <a:solidFill>
              <a:srgbClr val="000000"/>
            </a:solidFill>
            <a:round/>
            <a:headEnd/>
            <a:tailEnd/>
          </a:ln>
        </p:spPr>
        <p:txBody>
          <a:bodyPr>
            <a:prstTxWarp prst="textNoShape">
              <a:avLst/>
            </a:prstTxWarp>
          </a:bodyPr>
          <a:lstStyle/>
          <a:p>
            <a:endParaRPr lang="en-US"/>
          </a:p>
        </p:txBody>
      </p:sp>
      <p:sp>
        <p:nvSpPr>
          <p:cNvPr id="1321052" name="Line 92"/>
          <p:cNvSpPr>
            <a:spLocks noChangeShapeType="1"/>
          </p:cNvSpPr>
          <p:nvPr/>
        </p:nvSpPr>
        <p:spPr bwMode="auto">
          <a:xfrm>
            <a:off x="9399589" y="4310063"/>
            <a:ext cx="1587" cy="228600"/>
          </a:xfrm>
          <a:prstGeom prst="line">
            <a:avLst/>
          </a:prstGeom>
          <a:noFill/>
          <a:ln w="9525">
            <a:solidFill>
              <a:srgbClr val="000000"/>
            </a:solidFill>
            <a:round/>
            <a:headEnd/>
            <a:tailEnd type="triangle" w="med" len="med"/>
          </a:ln>
        </p:spPr>
        <p:txBody>
          <a:bodyPr>
            <a:prstTxWarp prst="textNoShape">
              <a:avLst/>
            </a:prstTxWarp>
          </a:bodyPr>
          <a:lstStyle/>
          <a:p>
            <a:endParaRPr lang="en-US"/>
          </a:p>
        </p:txBody>
      </p:sp>
      <p:sp>
        <p:nvSpPr>
          <p:cNvPr id="1321053" name="Line 93"/>
          <p:cNvSpPr>
            <a:spLocks noChangeShapeType="1"/>
          </p:cNvSpPr>
          <p:nvPr/>
        </p:nvSpPr>
        <p:spPr bwMode="auto">
          <a:xfrm>
            <a:off x="9285288" y="4538664"/>
            <a:ext cx="228600" cy="1587"/>
          </a:xfrm>
          <a:prstGeom prst="line">
            <a:avLst/>
          </a:prstGeom>
          <a:noFill/>
          <a:ln w="9525">
            <a:solidFill>
              <a:srgbClr val="000000"/>
            </a:solidFill>
            <a:round/>
            <a:headEnd/>
            <a:tailEnd/>
          </a:ln>
        </p:spPr>
        <p:txBody>
          <a:bodyPr>
            <a:prstTxWarp prst="textNoShape">
              <a:avLst/>
            </a:prstTxWarp>
          </a:bodyPr>
          <a:lstStyle/>
          <a:p>
            <a:endParaRPr lang="en-US"/>
          </a:p>
        </p:txBody>
      </p:sp>
      <p:sp>
        <p:nvSpPr>
          <p:cNvPr id="1321054" name="Line 94"/>
          <p:cNvSpPr>
            <a:spLocks noChangeShapeType="1"/>
          </p:cNvSpPr>
          <p:nvPr/>
        </p:nvSpPr>
        <p:spPr bwMode="auto">
          <a:xfrm>
            <a:off x="8142288" y="4311650"/>
            <a:ext cx="571500" cy="1588"/>
          </a:xfrm>
          <a:prstGeom prst="line">
            <a:avLst/>
          </a:prstGeom>
          <a:noFill/>
          <a:ln w="9525">
            <a:solidFill>
              <a:srgbClr val="000000"/>
            </a:solidFill>
            <a:round/>
            <a:headEnd/>
            <a:tailEnd type="triangle" w="med" len="med"/>
          </a:ln>
        </p:spPr>
        <p:txBody>
          <a:bodyPr>
            <a:prstTxWarp prst="textNoShape">
              <a:avLst/>
            </a:prstTxWarp>
          </a:bodyPr>
          <a:lstStyle/>
          <a:p>
            <a:endParaRPr lang="en-US"/>
          </a:p>
        </p:txBody>
      </p:sp>
      <p:sp>
        <p:nvSpPr>
          <p:cNvPr id="1321055" name="Rectangle 95"/>
          <p:cNvSpPr>
            <a:spLocks noChangeArrowheads="1"/>
          </p:cNvSpPr>
          <p:nvPr/>
        </p:nvSpPr>
        <p:spPr bwMode="auto">
          <a:xfrm>
            <a:off x="9399588" y="5568950"/>
            <a:ext cx="457200" cy="228600"/>
          </a:xfrm>
          <a:prstGeom prst="rect">
            <a:avLst/>
          </a:prstGeom>
          <a:solidFill>
            <a:srgbClr val="FFFFFF"/>
          </a:solidFill>
          <a:ln w="15875">
            <a:solidFill>
              <a:srgbClr val="000000"/>
            </a:solidFill>
            <a:miter lim="800000"/>
            <a:headEnd/>
            <a:tailEnd/>
          </a:ln>
        </p:spPr>
        <p:txBody>
          <a:bodyPr>
            <a:prstTxWarp prst="textNoShape">
              <a:avLst/>
            </a:prstTxWarp>
          </a:bodyPr>
          <a:lstStyle/>
          <a:p>
            <a:endParaRPr lang="en-US"/>
          </a:p>
        </p:txBody>
      </p:sp>
      <p:sp>
        <p:nvSpPr>
          <p:cNvPr id="1321056" name="Text Box 96"/>
          <p:cNvSpPr txBox="1">
            <a:spLocks noChangeArrowheads="1"/>
          </p:cNvSpPr>
          <p:nvPr/>
        </p:nvSpPr>
        <p:spPr bwMode="auto">
          <a:xfrm>
            <a:off x="9399588" y="5567363"/>
            <a:ext cx="323850" cy="228600"/>
          </a:xfrm>
          <a:prstGeom prst="rect">
            <a:avLst/>
          </a:prstGeom>
          <a:noFill/>
          <a:ln w="9525">
            <a:noFill/>
            <a:miter lim="800000"/>
            <a:headEnd/>
            <a:tailEnd/>
          </a:ln>
        </p:spPr>
        <p:txBody>
          <a:bodyPr lIns="0" tIns="0" rIns="0" bIns="0">
            <a:prstTxWarp prst="textNoShape">
              <a:avLst/>
            </a:prstTxWarp>
          </a:bodyPr>
          <a:lstStyle/>
          <a:p>
            <a:pPr algn="ctr"/>
            <a:r>
              <a:rPr lang="en-US" altLang="zh-TW">
                <a:latin typeface="Times New Roman" pitchFamily="30" charset="0"/>
                <a:ea typeface="新細明體" pitchFamily="30" charset="-120"/>
                <a:cs typeface="新細明體" pitchFamily="30" charset="-120"/>
              </a:rPr>
              <a:t>B</a:t>
            </a:r>
          </a:p>
        </p:txBody>
      </p:sp>
      <p:sp>
        <p:nvSpPr>
          <p:cNvPr id="1321057" name="Line 97"/>
          <p:cNvSpPr>
            <a:spLocks noChangeShapeType="1"/>
          </p:cNvSpPr>
          <p:nvPr/>
        </p:nvSpPr>
        <p:spPr bwMode="auto">
          <a:xfrm>
            <a:off x="9742489" y="5567363"/>
            <a:ext cx="1587" cy="228600"/>
          </a:xfrm>
          <a:prstGeom prst="line">
            <a:avLst/>
          </a:prstGeom>
          <a:noFill/>
          <a:ln w="9525">
            <a:solidFill>
              <a:srgbClr val="000000"/>
            </a:solidFill>
            <a:round/>
            <a:headEnd/>
            <a:tailEnd/>
          </a:ln>
        </p:spPr>
        <p:txBody>
          <a:bodyPr>
            <a:prstTxWarp prst="textNoShape">
              <a:avLst/>
            </a:prstTxWarp>
          </a:bodyPr>
          <a:lstStyle/>
          <a:p>
            <a:endParaRPr lang="en-US"/>
          </a:p>
        </p:txBody>
      </p:sp>
      <p:sp>
        <p:nvSpPr>
          <p:cNvPr id="1321058" name="Line 98"/>
          <p:cNvSpPr>
            <a:spLocks noChangeShapeType="1"/>
          </p:cNvSpPr>
          <p:nvPr/>
        </p:nvSpPr>
        <p:spPr bwMode="auto">
          <a:xfrm>
            <a:off x="9742488" y="5681664"/>
            <a:ext cx="342900" cy="1587"/>
          </a:xfrm>
          <a:prstGeom prst="line">
            <a:avLst/>
          </a:prstGeom>
          <a:noFill/>
          <a:ln w="9525">
            <a:solidFill>
              <a:srgbClr val="000000"/>
            </a:solidFill>
            <a:round/>
            <a:headEnd/>
            <a:tailEnd/>
          </a:ln>
        </p:spPr>
        <p:txBody>
          <a:bodyPr>
            <a:prstTxWarp prst="textNoShape">
              <a:avLst/>
            </a:prstTxWarp>
          </a:bodyPr>
          <a:lstStyle/>
          <a:p>
            <a:endParaRPr lang="en-US"/>
          </a:p>
        </p:txBody>
      </p:sp>
      <p:sp>
        <p:nvSpPr>
          <p:cNvPr id="1321059" name="Line 99"/>
          <p:cNvSpPr>
            <a:spLocks noChangeShapeType="1"/>
          </p:cNvSpPr>
          <p:nvPr/>
        </p:nvSpPr>
        <p:spPr bwMode="auto">
          <a:xfrm>
            <a:off x="10085389" y="5681663"/>
            <a:ext cx="1587" cy="228600"/>
          </a:xfrm>
          <a:prstGeom prst="line">
            <a:avLst/>
          </a:prstGeom>
          <a:noFill/>
          <a:ln w="9525">
            <a:solidFill>
              <a:srgbClr val="000000"/>
            </a:solidFill>
            <a:round/>
            <a:headEnd/>
            <a:tailEnd type="triangle" w="med" len="med"/>
          </a:ln>
        </p:spPr>
        <p:txBody>
          <a:bodyPr>
            <a:prstTxWarp prst="textNoShape">
              <a:avLst/>
            </a:prstTxWarp>
          </a:bodyPr>
          <a:lstStyle/>
          <a:p>
            <a:endParaRPr lang="en-US"/>
          </a:p>
        </p:txBody>
      </p:sp>
      <p:sp>
        <p:nvSpPr>
          <p:cNvPr id="1321060" name="Rectangle 100"/>
          <p:cNvSpPr>
            <a:spLocks noChangeArrowheads="1"/>
          </p:cNvSpPr>
          <p:nvPr/>
        </p:nvSpPr>
        <p:spPr bwMode="auto">
          <a:xfrm>
            <a:off x="8713788" y="5568950"/>
            <a:ext cx="457200" cy="228600"/>
          </a:xfrm>
          <a:prstGeom prst="rect">
            <a:avLst/>
          </a:prstGeom>
          <a:solidFill>
            <a:srgbClr val="FFFFFF"/>
          </a:solidFill>
          <a:ln w="15875">
            <a:solidFill>
              <a:srgbClr val="000000"/>
            </a:solidFill>
            <a:miter lim="800000"/>
            <a:headEnd/>
            <a:tailEnd/>
          </a:ln>
        </p:spPr>
        <p:txBody>
          <a:bodyPr>
            <a:prstTxWarp prst="textNoShape">
              <a:avLst/>
            </a:prstTxWarp>
          </a:bodyPr>
          <a:lstStyle/>
          <a:p>
            <a:endParaRPr lang="en-US"/>
          </a:p>
        </p:txBody>
      </p:sp>
      <p:sp>
        <p:nvSpPr>
          <p:cNvPr id="1321061" name="Text Box 101"/>
          <p:cNvSpPr txBox="1">
            <a:spLocks noChangeArrowheads="1"/>
          </p:cNvSpPr>
          <p:nvPr/>
        </p:nvSpPr>
        <p:spPr bwMode="auto">
          <a:xfrm>
            <a:off x="8713788" y="5567363"/>
            <a:ext cx="323850" cy="228600"/>
          </a:xfrm>
          <a:prstGeom prst="rect">
            <a:avLst/>
          </a:prstGeom>
          <a:noFill/>
          <a:ln w="9525">
            <a:noFill/>
            <a:miter lim="800000"/>
            <a:headEnd/>
            <a:tailEnd/>
          </a:ln>
        </p:spPr>
        <p:txBody>
          <a:bodyPr lIns="0" tIns="0" rIns="0" bIns="0">
            <a:prstTxWarp prst="textNoShape">
              <a:avLst/>
            </a:prstTxWarp>
          </a:bodyPr>
          <a:lstStyle/>
          <a:p>
            <a:pPr algn="ctr"/>
            <a:r>
              <a:rPr lang="en-US" altLang="zh-TW">
                <a:latin typeface="Times New Roman" pitchFamily="30" charset="0"/>
                <a:ea typeface="新細明體" pitchFamily="30" charset="-120"/>
                <a:cs typeface="新細明體" pitchFamily="30" charset="-120"/>
              </a:rPr>
              <a:t>A</a:t>
            </a:r>
          </a:p>
        </p:txBody>
      </p:sp>
      <p:sp>
        <p:nvSpPr>
          <p:cNvPr id="1321062" name="Line 102"/>
          <p:cNvSpPr>
            <a:spLocks noChangeShapeType="1"/>
          </p:cNvSpPr>
          <p:nvPr/>
        </p:nvSpPr>
        <p:spPr bwMode="auto">
          <a:xfrm>
            <a:off x="9056689" y="5567363"/>
            <a:ext cx="1587" cy="228600"/>
          </a:xfrm>
          <a:prstGeom prst="line">
            <a:avLst/>
          </a:prstGeom>
          <a:noFill/>
          <a:ln w="9525">
            <a:solidFill>
              <a:srgbClr val="000000"/>
            </a:solidFill>
            <a:round/>
            <a:headEnd/>
            <a:tailEnd/>
          </a:ln>
        </p:spPr>
        <p:txBody>
          <a:bodyPr>
            <a:prstTxWarp prst="textNoShape">
              <a:avLst/>
            </a:prstTxWarp>
          </a:bodyPr>
          <a:lstStyle/>
          <a:p>
            <a:endParaRPr lang="en-US"/>
          </a:p>
        </p:txBody>
      </p:sp>
      <p:sp>
        <p:nvSpPr>
          <p:cNvPr id="1321063" name="Line 103"/>
          <p:cNvSpPr>
            <a:spLocks noChangeShapeType="1"/>
          </p:cNvSpPr>
          <p:nvPr/>
        </p:nvSpPr>
        <p:spPr bwMode="auto">
          <a:xfrm>
            <a:off x="9056688" y="5681664"/>
            <a:ext cx="342900" cy="1587"/>
          </a:xfrm>
          <a:prstGeom prst="line">
            <a:avLst/>
          </a:prstGeom>
          <a:noFill/>
          <a:ln w="9525">
            <a:solidFill>
              <a:srgbClr val="000000"/>
            </a:solidFill>
            <a:round/>
            <a:headEnd/>
            <a:tailEnd type="triangle" w="med" len="med"/>
          </a:ln>
        </p:spPr>
        <p:txBody>
          <a:bodyPr>
            <a:prstTxWarp prst="textNoShape">
              <a:avLst/>
            </a:prstTxWarp>
          </a:bodyPr>
          <a:lstStyle/>
          <a:p>
            <a:endParaRPr lang="en-US"/>
          </a:p>
        </p:txBody>
      </p:sp>
      <p:sp>
        <p:nvSpPr>
          <p:cNvPr id="1321064" name="Line 104"/>
          <p:cNvSpPr>
            <a:spLocks noChangeShapeType="1"/>
          </p:cNvSpPr>
          <p:nvPr/>
        </p:nvSpPr>
        <p:spPr bwMode="auto">
          <a:xfrm>
            <a:off x="8142288" y="5683250"/>
            <a:ext cx="571500" cy="1588"/>
          </a:xfrm>
          <a:prstGeom prst="line">
            <a:avLst/>
          </a:prstGeom>
          <a:noFill/>
          <a:ln w="9525">
            <a:solidFill>
              <a:srgbClr val="000000"/>
            </a:solidFill>
            <a:round/>
            <a:headEnd/>
            <a:tailEnd type="triangle" w="med" len="med"/>
          </a:ln>
        </p:spPr>
        <p:txBody>
          <a:bodyPr>
            <a:prstTxWarp prst="textNoShape">
              <a:avLst/>
            </a:prstTxWarp>
          </a:bodyPr>
          <a:lstStyle/>
          <a:p>
            <a:endParaRPr lang="en-US"/>
          </a:p>
        </p:txBody>
      </p:sp>
      <p:sp>
        <p:nvSpPr>
          <p:cNvPr id="1321065" name="Line 105"/>
          <p:cNvSpPr>
            <a:spLocks noChangeShapeType="1"/>
          </p:cNvSpPr>
          <p:nvPr/>
        </p:nvSpPr>
        <p:spPr bwMode="auto">
          <a:xfrm>
            <a:off x="9971088" y="5454650"/>
            <a:ext cx="228600" cy="1588"/>
          </a:xfrm>
          <a:prstGeom prst="line">
            <a:avLst/>
          </a:prstGeom>
          <a:noFill/>
          <a:ln w="9525">
            <a:solidFill>
              <a:srgbClr val="000000"/>
            </a:solidFill>
            <a:round/>
            <a:headEnd/>
            <a:tailEnd/>
          </a:ln>
        </p:spPr>
        <p:txBody>
          <a:bodyPr>
            <a:prstTxWarp prst="textNoShape">
              <a:avLst/>
            </a:prstTxWarp>
          </a:bodyPr>
          <a:lstStyle/>
          <a:p>
            <a:endParaRPr lang="en-US"/>
          </a:p>
        </p:txBody>
      </p:sp>
      <p:sp>
        <p:nvSpPr>
          <p:cNvPr id="1321066" name="Line 106"/>
          <p:cNvSpPr>
            <a:spLocks noChangeShapeType="1"/>
          </p:cNvSpPr>
          <p:nvPr/>
        </p:nvSpPr>
        <p:spPr bwMode="auto">
          <a:xfrm>
            <a:off x="9971088" y="5910264"/>
            <a:ext cx="228600" cy="1587"/>
          </a:xfrm>
          <a:prstGeom prst="line">
            <a:avLst/>
          </a:prstGeom>
          <a:noFill/>
          <a:ln w="9525">
            <a:solidFill>
              <a:srgbClr val="000000"/>
            </a:solidFill>
            <a:round/>
            <a:headEnd/>
            <a:tailEnd/>
          </a:ln>
        </p:spPr>
        <p:txBody>
          <a:bodyPr>
            <a:prstTxWarp prst="textNoShape">
              <a:avLst/>
            </a:prstTxWarp>
          </a:bodyPr>
          <a:lstStyle/>
          <a:p>
            <a:endParaRPr lang="en-US"/>
          </a:p>
        </p:txBody>
      </p:sp>
      <p:sp>
        <p:nvSpPr>
          <p:cNvPr id="1321069" name="Oval 109"/>
          <p:cNvSpPr>
            <a:spLocks noChangeArrowheads="1"/>
          </p:cNvSpPr>
          <p:nvPr/>
        </p:nvSpPr>
        <p:spPr bwMode="auto">
          <a:xfrm>
            <a:off x="4641850" y="1590675"/>
            <a:ext cx="342900" cy="342900"/>
          </a:xfrm>
          <a:prstGeom prst="ellipse">
            <a:avLst/>
          </a:prstGeom>
          <a:solidFill>
            <a:srgbClr val="FFFFFF"/>
          </a:solidFill>
          <a:ln w="9525">
            <a:solidFill>
              <a:srgbClr val="000000"/>
            </a:solidFill>
            <a:round/>
            <a:headEnd/>
            <a:tailEnd/>
          </a:ln>
        </p:spPr>
        <p:txBody>
          <a:bodyPr>
            <a:prstTxWarp prst="textNoShape">
              <a:avLst/>
            </a:prstTxWarp>
          </a:bodyPr>
          <a:lstStyle/>
          <a:p>
            <a:endParaRPr lang="en-US"/>
          </a:p>
        </p:txBody>
      </p:sp>
      <p:sp>
        <p:nvSpPr>
          <p:cNvPr id="1321070" name="Text Box 110"/>
          <p:cNvSpPr txBox="1">
            <a:spLocks noChangeArrowheads="1"/>
          </p:cNvSpPr>
          <p:nvPr/>
        </p:nvSpPr>
        <p:spPr bwMode="auto">
          <a:xfrm>
            <a:off x="4641850" y="1590675"/>
            <a:ext cx="342900" cy="228600"/>
          </a:xfrm>
          <a:prstGeom prst="rect">
            <a:avLst/>
          </a:prstGeom>
          <a:noFill/>
          <a:ln w="9525">
            <a:noFill/>
            <a:miter lim="800000"/>
            <a:headEnd/>
            <a:tailEnd/>
          </a:ln>
        </p:spPr>
        <p:txBody>
          <a:bodyPr lIns="0" tIns="0" rIns="0" bIns="0">
            <a:prstTxWarp prst="textNoShape">
              <a:avLst/>
            </a:prstTxWarp>
          </a:bodyPr>
          <a:lstStyle/>
          <a:p>
            <a:pPr algn="ctr"/>
            <a:r>
              <a:rPr lang="en-US" altLang="zh-TW">
                <a:latin typeface="Times New Roman" pitchFamily="30" charset="0"/>
                <a:ea typeface="新細明體" pitchFamily="30" charset="-120"/>
                <a:cs typeface="新細明體" pitchFamily="30" charset="-120"/>
              </a:rPr>
              <a:t>A</a:t>
            </a:r>
          </a:p>
        </p:txBody>
      </p:sp>
      <p:sp>
        <p:nvSpPr>
          <p:cNvPr id="1321071" name="Oval 111"/>
          <p:cNvSpPr>
            <a:spLocks noChangeArrowheads="1"/>
          </p:cNvSpPr>
          <p:nvPr/>
        </p:nvSpPr>
        <p:spPr bwMode="auto">
          <a:xfrm>
            <a:off x="3727450" y="1590675"/>
            <a:ext cx="342900" cy="342900"/>
          </a:xfrm>
          <a:prstGeom prst="ellipse">
            <a:avLst/>
          </a:prstGeom>
          <a:solidFill>
            <a:srgbClr val="FFFFFF"/>
          </a:solidFill>
          <a:ln w="9525">
            <a:solidFill>
              <a:srgbClr val="000000"/>
            </a:solidFill>
            <a:round/>
            <a:headEnd/>
            <a:tailEnd/>
          </a:ln>
        </p:spPr>
        <p:txBody>
          <a:bodyPr>
            <a:prstTxWarp prst="textNoShape">
              <a:avLst/>
            </a:prstTxWarp>
          </a:bodyPr>
          <a:lstStyle/>
          <a:p>
            <a:endParaRPr lang="en-US"/>
          </a:p>
        </p:txBody>
      </p:sp>
      <p:sp>
        <p:nvSpPr>
          <p:cNvPr id="1321072" name="Text Box 112"/>
          <p:cNvSpPr txBox="1">
            <a:spLocks noChangeArrowheads="1"/>
          </p:cNvSpPr>
          <p:nvPr/>
        </p:nvSpPr>
        <p:spPr bwMode="auto">
          <a:xfrm>
            <a:off x="3727450" y="1590675"/>
            <a:ext cx="342900" cy="228600"/>
          </a:xfrm>
          <a:prstGeom prst="rect">
            <a:avLst/>
          </a:prstGeom>
          <a:noFill/>
          <a:ln w="9525">
            <a:noFill/>
            <a:miter lim="800000"/>
            <a:headEnd/>
            <a:tailEnd/>
          </a:ln>
        </p:spPr>
        <p:txBody>
          <a:bodyPr lIns="0" tIns="0" rIns="0" bIns="0">
            <a:prstTxWarp prst="textNoShape">
              <a:avLst/>
            </a:prstTxWarp>
          </a:bodyPr>
          <a:lstStyle/>
          <a:p>
            <a:pPr algn="ctr"/>
            <a:r>
              <a:rPr lang="en-US" altLang="zh-TW">
                <a:latin typeface="Times New Roman" pitchFamily="30" charset="0"/>
                <a:ea typeface="新細明體" pitchFamily="30" charset="-120"/>
                <a:cs typeface="新細明體" pitchFamily="30" charset="-120"/>
              </a:rPr>
              <a:t>D</a:t>
            </a:r>
          </a:p>
        </p:txBody>
      </p:sp>
      <p:sp>
        <p:nvSpPr>
          <p:cNvPr id="1321073" name="Oval 113"/>
          <p:cNvSpPr>
            <a:spLocks noChangeArrowheads="1"/>
          </p:cNvSpPr>
          <p:nvPr/>
        </p:nvSpPr>
        <p:spPr bwMode="auto">
          <a:xfrm>
            <a:off x="4641850" y="2276475"/>
            <a:ext cx="342900" cy="342900"/>
          </a:xfrm>
          <a:prstGeom prst="ellipse">
            <a:avLst/>
          </a:prstGeom>
          <a:solidFill>
            <a:srgbClr val="FFFFFF"/>
          </a:solidFill>
          <a:ln w="9525">
            <a:solidFill>
              <a:srgbClr val="000000"/>
            </a:solidFill>
            <a:round/>
            <a:headEnd/>
            <a:tailEnd/>
          </a:ln>
        </p:spPr>
        <p:txBody>
          <a:bodyPr>
            <a:prstTxWarp prst="textNoShape">
              <a:avLst/>
            </a:prstTxWarp>
          </a:bodyPr>
          <a:lstStyle/>
          <a:p>
            <a:endParaRPr lang="en-US"/>
          </a:p>
        </p:txBody>
      </p:sp>
      <p:sp>
        <p:nvSpPr>
          <p:cNvPr id="1321074" name="Text Box 114"/>
          <p:cNvSpPr txBox="1">
            <a:spLocks noChangeArrowheads="1"/>
          </p:cNvSpPr>
          <p:nvPr/>
        </p:nvSpPr>
        <p:spPr bwMode="auto">
          <a:xfrm>
            <a:off x="4641850" y="2276475"/>
            <a:ext cx="342900" cy="228600"/>
          </a:xfrm>
          <a:prstGeom prst="rect">
            <a:avLst/>
          </a:prstGeom>
          <a:noFill/>
          <a:ln w="9525">
            <a:noFill/>
            <a:miter lim="800000"/>
            <a:headEnd/>
            <a:tailEnd/>
          </a:ln>
        </p:spPr>
        <p:txBody>
          <a:bodyPr lIns="0" tIns="0" rIns="0" bIns="0">
            <a:prstTxWarp prst="textNoShape">
              <a:avLst/>
            </a:prstTxWarp>
          </a:bodyPr>
          <a:lstStyle/>
          <a:p>
            <a:pPr algn="ctr"/>
            <a:r>
              <a:rPr lang="en-US" altLang="zh-TW">
                <a:latin typeface="Times New Roman" pitchFamily="30" charset="0"/>
                <a:ea typeface="新細明體" pitchFamily="30" charset="-120"/>
                <a:cs typeface="新細明體" pitchFamily="30" charset="-120"/>
              </a:rPr>
              <a:t>B</a:t>
            </a:r>
          </a:p>
        </p:txBody>
      </p:sp>
      <p:sp>
        <p:nvSpPr>
          <p:cNvPr id="1321075" name="Oval 115"/>
          <p:cNvSpPr>
            <a:spLocks noChangeArrowheads="1"/>
          </p:cNvSpPr>
          <p:nvPr/>
        </p:nvSpPr>
        <p:spPr bwMode="auto">
          <a:xfrm>
            <a:off x="3727450" y="2276475"/>
            <a:ext cx="342900" cy="342900"/>
          </a:xfrm>
          <a:prstGeom prst="ellipse">
            <a:avLst/>
          </a:prstGeom>
          <a:solidFill>
            <a:srgbClr val="FFFFFF"/>
          </a:solidFill>
          <a:ln w="9525">
            <a:solidFill>
              <a:srgbClr val="000000"/>
            </a:solidFill>
            <a:round/>
            <a:headEnd/>
            <a:tailEnd/>
          </a:ln>
        </p:spPr>
        <p:txBody>
          <a:bodyPr>
            <a:prstTxWarp prst="textNoShape">
              <a:avLst/>
            </a:prstTxWarp>
          </a:bodyPr>
          <a:lstStyle/>
          <a:p>
            <a:endParaRPr lang="en-US"/>
          </a:p>
        </p:txBody>
      </p:sp>
      <p:sp>
        <p:nvSpPr>
          <p:cNvPr id="1321076" name="Text Box 116"/>
          <p:cNvSpPr txBox="1">
            <a:spLocks noChangeArrowheads="1"/>
          </p:cNvSpPr>
          <p:nvPr/>
        </p:nvSpPr>
        <p:spPr bwMode="auto">
          <a:xfrm>
            <a:off x="3727450" y="2276475"/>
            <a:ext cx="342900" cy="228600"/>
          </a:xfrm>
          <a:prstGeom prst="rect">
            <a:avLst/>
          </a:prstGeom>
          <a:noFill/>
          <a:ln w="9525">
            <a:noFill/>
            <a:miter lim="800000"/>
            <a:headEnd/>
            <a:tailEnd/>
          </a:ln>
        </p:spPr>
        <p:txBody>
          <a:bodyPr lIns="0" tIns="0" rIns="0" bIns="0">
            <a:prstTxWarp prst="textNoShape">
              <a:avLst/>
            </a:prstTxWarp>
          </a:bodyPr>
          <a:lstStyle/>
          <a:p>
            <a:pPr algn="ctr"/>
            <a:r>
              <a:rPr lang="en-US" altLang="zh-TW">
                <a:latin typeface="Times New Roman" pitchFamily="30" charset="0"/>
                <a:ea typeface="新細明體" pitchFamily="30" charset="-120"/>
                <a:cs typeface="新細明體" pitchFamily="30" charset="-120"/>
              </a:rPr>
              <a:t>C</a:t>
            </a:r>
          </a:p>
        </p:txBody>
      </p:sp>
      <p:sp>
        <p:nvSpPr>
          <p:cNvPr id="1321077" name="Text Box 117"/>
          <p:cNvSpPr txBox="1">
            <a:spLocks noChangeArrowheads="1"/>
          </p:cNvSpPr>
          <p:nvPr/>
        </p:nvSpPr>
        <p:spPr bwMode="auto">
          <a:xfrm>
            <a:off x="3313113" y="2670176"/>
            <a:ext cx="2012950" cy="403225"/>
          </a:xfrm>
          <a:prstGeom prst="rect">
            <a:avLst/>
          </a:prstGeom>
          <a:noFill/>
          <a:ln w="9525">
            <a:noFill/>
            <a:miter lim="800000"/>
            <a:headEnd/>
            <a:tailEnd/>
          </a:ln>
        </p:spPr>
        <p:txBody>
          <a:bodyPr lIns="0" tIns="0" rIns="0" bIns="0">
            <a:prstTxWarp prst="textNoShape">
              <a:avLst/>
            </a:prstTxWarp>
          </a:bodyPr>
          <a:lstStyle/>
          <a:p>
            <a:pPr algn="ctr"/>
            <a:r>
              <a:rPr lang="en-US" altLang="zh-TW">
                <a:latin typeface="Times New Roman" pitchFamily="30" charset="0"/>
                <a:ea typeface="新細明體" pitchFamily="30" charset="-120"/>
                <a:cs typeface="新細明體" pitchFamily="30" charset="-120"/>
              </a:rPr>
              <a:t> (a) G1 </a:t>
            </a:r>
          </a:p>
          <a:p>
            <a:pPr algn="ctr"/>
            <a:r>
              <a:rPr lang="en-US" altLang="zh-TW">
                <a:latin typeface="Times New Roman" pitchFamily="30" charset="0"/>
                <a:ea typeface="新細明體" pitchFamily="30" charset="-120"/>
                <a:cs typeface="新細明體" pitchFamily="30" charset="-120"/>
              </a:rPr>
              <a:t>( undirected graph )</a:t>
            </a:r>
          </a:p>
        </p:txBody>
      </p:sp>
      <p:sp>
        <p:nvSpPr>
          <p:cNvPr id="1321078" name="Text Box 118"/>
          <p:cNvSpPr txBox="1">
            <a:spLocks noChangeArrowheads="1"/>
          </p:cNvSpPr>
          <p:nvPr/>
        </p:nvSpPr>
        <p:spPr bwMode="auto">
          <a:xfrm>
            <a:off x="6842125" y="2713038"/>
            <a:ext cx="2133600" cy="576262"/>
          </a:xfrm>
          <a:prstGeom prst="rect">
            <a:avLst/>
          </a:prstGeom>
          <a:noFill/>
          <a:ln w="9525">
            <a:noFill/>
            <a:miter lim="800000"/>
            <a:headEnd/>
            <a:tailEnd/>
          </a:ln>
        </p:spPr>
        <p:txBody>
          <a:bodyPr lIns="0" tIns="0" rIns="0" bIns="0">
            <a:prstTxWarp prst="textNoShape">
              <a:avLst/>
            </a:prstTxWarp>
          </a:bodyPr>
          <a:lstStyle/>
          <a:p>
            <a:pPr algn="ctr"/>
            <a:r>
              <a:rPr lang="en-US" altLang="zh-TW">
                <a:latin typeface="Times New Roman" pitchFamily="30" charset="0"/>
                <a:ea typeface="新細明體" pitchFamily="30" charset="-120"/>
                <a:cs typeface="新細明體" pitchFamily="30" charset="-120"/>
              </a:rPr>
              <a:t> (b) G2 </a:t>
            </a:r>
          </a:p>
          <a:p>
            <a:pPr algn="ctr"/>
            <a:r>
              <a:rPr lang="en-US" altLang="zh-TW">
                <a:latin typeface="Times New Roman" pitchFamily="30" charset="0"/>
                <a:ea typeface="新細明體" pitchFamily="30" charset="-120"/>
                <a:cs typeface="新細明體" pitchFamily="30" charset="-120"/>
              </a:rPr>
              <a:t>( directed graph )</a:t>
            </a:r>
          </a:p>
        </p:txBody>
      </p:sp>
      <p:sp>
        <p:nvSpPr>
          <p:cNvPr id="1321079" name="Line 119"/>
          <p:cNvSpPr>
            <a:spLocks noChangeShapeType="1"/>
          </p:cNvSpPr>
          <p:nvPr/>
        </p:nvSpPr>
        <p:spPr bwMode="auto">
          <a:xfrm flipH="1">
            <a:off x="4070350" y="1819275"/>
            <a:ext cx="571500" cy="1588"/>
          </a:xfrm>
          <a:prstGeom prst="line">
            <a:avLst/>
          </a:prstGeom>
          <a:noFill/>
          <a:ln w="9525">
            <a:solidFill>
              <a:srgbClr val="000000"/>
            </a:solidFill>
            <a:round/>
            <a:headEnd/>
            <a:tailEnd/>
          </a:ln>
        </p:spPr>
        <p:txBody>
          <a:bodyPr>
            <a:prstTxWarp prst="textNoShape">
              <a:avLst/>
            </a:prstTxWarp>
          </a:bodyPr>
          <a:lstStyle/>
          <a:p>
            <a:endParaRPr lang="en-US"/>
          </a:p>
        </p:txBody>
      </p:sp>
      <p:sp>
        <p:nvSpPr>
          <p:cNvPr id="1321080" name="Line 120"/>
          <p:cNvSpPr>
            <a:spLocks noChangeShapeType="1"/>
          </p:cNvSpPr>
          <p:nvPr/>
        </p:nvSpPr>
        <p:spPr bwMode="auto">
          <a:xfrm>
            <a:off x="3956050" y="1933575"/>
            <a:ext cx="685800" cy="457200"/>
          </a:xfrm>
          <a:prstGeom prst="line">
            <a:avLst/>
          </a:prstGeom>
          <a:noFill/>
          <a:ln w="9525">
            <a:solidFill>
              <a:srgbClr val="000000"/>
            </a:solidFill>
            <a:round/>
            <a:headEnd/>
            <a:tailEnd/>
          </a:ln>
        </p:spPr>
        <p:txBody>
          <a:bodyPr>
            <a:prstTxWarp prst="textNoShape">
              <a:avLst/>
            </a:prstTxWarp>
          </a:bodyPr>
          <a:lstStyle/>
          <a:p>
            <a:endParaRPr lang="en-US"/>
          </a:p>
        </p:txBody>
      </p:sp>
      <p:sp>
        <p:nvSpPr>
          <p:cNvPr id="1321081" name="Line 121"/>
          <p:cNvSpPr>
            <a:spLocks noChangeShapeType="1"/>
          </p:cNvSpPr>
          <p:nvPr/>
        </p:nvSpPr>
        <p:spPr bwMode="auto">
          <a:xfrm>
            <a:off x="3841750" y="1933575"/>
            <a:ext cx="1588" cy="342900"/>
          </a:xfrm>
          <a:prstGeom prst="line">
            <a:avLst/>
          </a:prstGeom>
          <a:noFill/>
          <a:ln w="9525">
            <a:solidFill>
              <a:srgbClr val="000000"/>
            </a:solidFill>
            <a:round/>
            <a:headEnd/>
            <a:tailEnd/>
          </a:ln>
        </p:spPr>
        <p:txBody>
          <a:bodyPr>
            <a:prstTxWarp prst="textNoShape">
              <a:avLst/>
            </a:prstTxWarp>
          </a:bodyPr>
          <a:lstStyle/>
          <a:p>
            <a:endParaRPr lang="en-US"/>
          </a:p>
        </p:txBody>
      </p:sp>
      <p:sp>
        <p:nvSpPr>
          <p:cNvPr id="1321082" name="Line 122"/>
          <p:cNvSpPr>
            <a:spLocks noChangeShapeType="1"/>
          </p:cNvSpPr>
          <p:nvPr/>
        </p:nvSpPr>
        <p:spPr bwMode="auto">
          <a:xfrm>
            <a:off x="4756150" y="1933575"/>
            <a:ext cx="1588" cy="342900"/>
          </a:xfrm>
          <a:prstGeom prst="line">
            <a:avLst/>
          </a:prstGeom>
          <a:noFill/>
          <a:ln w="9525">
            <a:solidFill>
              <a:srgbClr val="000000"/>
            </a:solidFill>
            <a:round/>
            <a:headEnd/>
            <a:tailEnd/>
          </a:ln>
        </p:spPr>
        <p:txBody>
          <a:bodyPr>
            <a:prstTxWarp prst="textNoShape">
              <a:avLst/>
            </a:prstTxWarp>
          </a:bodyPr>
          <a:lstStyle/>
          <a:p>
            <a:endParaRPr lang="en-US"/>
          </a:p>
        </p:txBody>
      </p:sp>
      <p:sp>
        <p:nvSpPr>
          <p:cNvPr id="1321083" name="Line 123"/>
          <p:cNvSpPr>
            <a:spLocks noChangeShapeType="1"/>
          </p:cNvSpPr>
          <p:nvPr/>
        </p:nvSpPr>
        <p:spPr bwMode="auto">
          <a:xfrm flipH="1">
            <a:off x="4070350" y="1933575"/>
            <a:ext cx="685800" cy="457200"/>
          </a:xfrm>
          <a:prstGeom prst="line">
            <a:avLst/>
          </a:prstGeom>
          <a:noFill/>
          <a:ln w="9525">
            <a:solidFill>
              <a:srgbClr val="000000"/>
            </a:solidFill>
            <a:round/>
            <a:headEnd/>
            <a:tailEnd/>
          </a:ln>
        </p:spPr>
        <p:txBody>
          <a:bodyPr>
            <a:prstTxWarp prst="textNoShape">
              <a:avLst/>
            </a:prstTxWarp>
          </a:bodyPr>
          <a:lstStyle/>
          <a:p>
            <a:endParaRPr lang="en-US"/>
          </a:p>
        </p:txBody>
      </p:sp>
      <p:sp>
        <p:nvSpPr>
          <p:cNvPr id="1321084" name="Oval 124"/>
          <p:cNvSpPr>
            <a:spLocks noChangeArrowheads="1"/>
          </p:cNvSpPr>
          <p:nvPr/>
        </p:nvSpPr>
        <p:spPr bwMode="auto">
          <a:xfrm>
            <a:off x="8147050" y="1590675"/>
            <a:ext cx="342900" cy="342900"/>
          </a:xfrm>
          <a:prstGeom prst="ellipse">
            <a:avLst/>
          </a:prstGeom>
          <a:solidFill>
            <a:srgbClr val="FFFFFF"/>
          </a:solidFill>
          <a:ln w="9525">
            <a:solidFill>
              <a:srgbClr val="000000"/>
            </a:solidFill>
            <a:round/>
            <a:headEnd/>
            <a:tailEnd/>
          </a:ln>
        </p:spPr>
        <p:txBody>
          <a:bodyPr>
            <a:prstTxWarp prst="textNoShape">
              <a:avLst/>
            </a:prstTxWarp>
          </a:bodyPr>
          <a:lstStyle/>
          <a:p>
            <a:endParaRPr lang="en-US"/>
          </a:p>
        </p:txBody>
      </p:sp>
      <p:sp>
        <p:nvSpPr>
          <p:cNvPr id="1321085" name="Text Box 125"/>
          <p:cNvSpPr txBox="1">
            <a:spLocks noChangeArrowheads="1"/>
          </p:cNvSpPr>
          <p:nvPr/>
        </p:nvSpPr>
        <p:spPr bwMode="auto">
          <a:xfrm>
            <a:off x="8147050" y="1590675"/>
            <a:ext cx="342900" cy="228600"/>
          </a:xfrm>
          <a:prstGeom prst="rect">
            <a:avLst/>
          </a:prstGeom>
          <a:noFill/>
          <a:ln w="9525">
            <a:noFill/>
            <a:miter lim="800000"/>
            <a:headEnd/>
            <a:tailEnd/>
          </a:ln>
        </p:spPr>
        <p:txBody>
          <a:bodyPr lIns="0" tIns="0" rIns="0" bIns="0">
            <a:prstTxWarp prst="textNoShape">
              <a:avLst/>
            </a:prstTxWarp>
          </a:bodyPr>
          <a:lstStyle/>
          <a:p>
            <a:pPr algn="ctr"/>
            <a:r>
              <a:rPr lang="en-US" altLang="zh-TW">
                <a:latin typeface="Times New Roman" pitchFamily="30" charset="0"/>
                <a:ea typeface="新細明體" pitchFamily="30" charset="-120"/>
                <a:cs typeface="新細明體" pitchFamily="30" charset="-120"/>
              </a:rPr>
              <a:t>A</a:t>
            </a:r>
          </a:p>
        </p:txBody>
      </p:sp>
      <p:sp>
        <p:nvSpPr>
          <p:cNvPr id="1321086" name="Oval 126"/>
          <p:cNvSpPr>
            <a:spLocks noChangeArrowheads="1"/>
          </p:cNvSpPr>
          <p:nvPr/>
        </p:nvSpPr>
        <p:spPr bwMode="auto">
          <a:xfrm>
            <a:off x="7232650" y="1590675"/>
            <a:ext cx="342900" cy="342900"/>
          </a:xfrm>
          <a:prstGeom prst="ellipse">
            <a:avLst/>
          </a:prstGeom>
          <a:solidFill>
            <a:srgbClr val="FFFFFF"/>
          </a:solidFill>
          <a:ln w="9525">
            <a:solidFill>
              <a:srgbClr val="000000"/>
            </a:solidFill>
            <a:round/>
            <a:headEnd/>
            <a:tailEnd/>
          </a:ln>
        </p:spPr>
        <p:txBody>
          <a:bodyPr>
            <a:prstTxWarp prst="textNoShape">
              <a:avLst/>
            </a:prstTxWarp>
          </a:bodyPr>
          <a:lstStyle/>
          <a:p>
            <a:endParaRPr lang="en-US"/>
          </a:p>
        </p:txBody>
      </p:sp>
      <p:sp>
        <p:nvSpPr>
          <p:cNvPr id="1321087" name="Text Box 127"/>
          <p:cNvSpPr txBox="1">
            <a:spLocks noChangeArrowheads="1"/>
          </p:cNvSpPr>
          <p:nvPr/>
        </p:nvSpPr>
        <p:spPr bwMode="auto">
          <a:xfrm>
            <a:off x="7232650" y="1590675"/>
            <a:ext cx="342900" cy="228600"/>
          </a:xfrm>
          <a:prstGeom prst="rect">
            <a:avLst/>
          </a:prstGeom>
          <a:noFill/>
          <a:ln w="9525">
            <a:noFill/>
            <a:miter lim="800000"/>
            <a:headEnd/>
            <a:tailEnd/>
          </a:ln>
        </p:spPr>
        <p:txBody>
          <a:bodyPr lIns="0" tIns="0" rIns="0" bIns="0">
            <a:prstTxWarp prst="textNoShape">
              <a:avLst/>
            </a:prstTxWarp>
          </a:bodyPr>
          <a:lstStyle/>
          <a:p>
            <a:pPr algn="ctr"/>
            <a:r>
              <a:rPr lang="en-US" altLang="zh-TW">
                <a:latin typeface="Times New Roman" pitchFamily="30" charset="0"/>
                <a:ea typeface="新細明體" pitchFamily="30" charset="-120"/>
                <a:cs typeface="新細明體" pitchFamily="30" charset="-120"/>
              </a:rPr>
              <a:t>D</a:t>
            </a:r>
          </a:p>
        </p:txBody>
      </p:sp>
      <p:sp>
        <p:nvSpPr>
          <p:cNvPr id="1321088" name="Oval 128"/>
          <p:cNvSpPr>
            <a:spLocks noChangeArrowheads="1"/>
          </p:cNvSpPr>
          <p:nvPr/>
        </p:nvSpPr>
        <p:spPr bwMode="auto">
          <a:xfrm>
            <a:off x="8147050" y="2276475"/>
            <a:ext cx="342900" cy="342900"/>
          </a:xfrm>
          <a:prstGeom prst="ellipse">
            <a:avLst/>
          </a:prstGeom>
          <a:solidFill>
            <a:srgbClr val="FFFFFF"/>
          </a:solidFill>
          <a:ln w="9525">
            <a:solidFill>
              <a:srgbClr val="000000"/>
            </a:solidFill>
            <a:round/>
            <a:headEnd/>
            <a:tailEnd/>
          </a:ln>
        </p:spPr>
        <p:txBody>
          <a:bodyPr>
            <a:prstTxWarp prst="textNoShape">
              <a:avLst/>
            </a:prstTxWarp>
          </a:bodyPr>
          <a:lstStyle/>
          <a:p>
            <a:endParaRPr lang="en-US"/>
          </a:p>
        </p:txBody>
      </p:sp>
      <p:sp>
        <p:nvSpPr>
          <p:cNvPr id="1321089" name="Text Box 129"/>
          <p:cNvSpPr txBox="1">
            <a:spLocks noChangeArrowheads="1"/>
          </p:cNvSpPr>
          <p:nvPr/>
        </p:nvSpPr>
        <p:spPr bwMode="auto">
          <a:xfrm>
            <a:off x="8147050" y="2276475"/>
            <a:ext cx="342900" cy="228600"/>
          </a:xfrm>
          <a:prstGeom prst="rect">
            <a:avLst/>
          </a:prstGeom>
          <a:noFill/>
          <a:ln w="9525">
            <a:noFill/>
            <a:miter lim="800000"/>
            <a:headEnd/>
            <a:tailEnd/>
          </a:ln>
        </p:spPr>
        <p:txBody>
          <a:bodyPr lIns="0" tIns="0" rIns="0" bIns="0">
            <a:prstTxWarp prst="textNoShape">
              <a:avLst/>
            </a:prstTxWarp>
          </a:bodyPr>
          <a:lstStyle/>
          <a:p>
            <a:pPr algn="ctr"/>
            <a:r>
              <a:rPr lang="en-US" altLang="zh-TW">
                <a:latin typeface="Times New Roman" pitchFamily="30" charset="0"/>
                <a:ea typeface="新細明體" pitchFamily="30" charset="-120"/>
                <a:cs typeface="新細明體" pitchFamily="30" charset="-120"/>
              </a:rPr>
              <a:t>B</a:t>
            </a:r>
          </a:p>
        </p:txBody>
      </p:sp>
      <p:sp>
        <p:nvSpPr>
          <p:cNvPr id="1321090" name="Oval 130"/>
          <p:cNvSpPr>
            <a:spLocks noChangeArrowheads="1"/>
          </p:cNvSpPr>
          <p:nvPr/>
        </p:nvSpPr>
        <p:spPr bwMode="auto">
          <a:xfrm>
            <a:off x="7232650" y="2276475"/>
            <a:ext cx="342900" cy="342900"/>
          </a:xfrm>
          <a:prstGeom prst="ellipse">
            <a:avLst/>
          </a:prstGeom>
          <a:solidFill>
            <a:srgbClr val="FFFFFF"/>
          </a:solidFill>
          <a:ln w="9525">
            <a:solidFill>
              <a:srgbClr val="000000"/>
            </a:solidFill>
            <a:round/>
            <a:headEnd/>
            <a:tailEnd/>
          </a:ln>
        </p:spPr>
        <p:txBody>
          <a:bodyPr>
            <a:prstTxWarp prst="textNoShape">
              <a:avLst/>
            </a:prstTxWarp>
          </a:bodyPr>
          <a:lstStyle/>
          <a:p>
            <a:endParaRPr lang="en-US"/>
          </a:p>
        </p:txBody>
      </p:sp>
      <p:sp>
        <p:nvSpPr>
          <p:cNvPr id="1321091" name="Text Box 131"/>
          <p:cNvSpPr txBox="1">
            <a:spLocks noChangeArrowheads="1"/>
          </p:cNvSpPr>
          <p:nvPr/>
        </p:nvSpPr>
        <p:spPr bwMode="auto">
          <a:xfrm>
            <a:off x="7232650" y="2276475"/>
            <a:ext cx="342900" cy="228600"/>
          </a:xfrm>
          <a:prstGeom prst="rect">
            <a:avLst/>
          </a:prstGeom>
          <a:noFill/>
          <a:ln w="9525">
            <a:noFill/>
            <a:miter lim="800000"/>
            <a:headEnd/>
            <a:tailEnd/>
          </a:ln>
        </p:spPr>
        <p:txBody>
          <a:bodyPr lIns="0" tIns="0" rIns="0" bIns="0">
            <a:prstTxWarp prst="textNoShape">
              <a:avLst/>
            </a:prstTxWarp>
          </a:bodyPr>
          <a:lstStyle/>
          <a:p>
            <a:pPr algn="ctr"/>
            <a:r>
              <a:rPr lang="en-US" altLang="zh-TW">
                <a:latin typeface="Times New Roman" pitchFamily="30" charset="0"/>
                <a:ea typeface="新細明體" pitchFamily="30" charset="-120"/>
                <a:cs typeface="新細明體" pitchFamily="30" charset="-120"/>
              </a:rPr>
              <a:t>C</a:t>
            </a:r>
          </a:p>
        </p:txBody>
      </p:sp>
      <p:sp>
        <p:nvSpPr>
          <p:cNvPr id="1321092" name="Line 132"/>
          <p:cNvSpPr>
            <a:spLocks noChangeShapeType="1"/>
          </p:cNvSpPr>
          <p:nvPr/>
        </p:nvSpPr>
        <p:spPr bwMode="auto">
          <a:xfrm>
            <a:off x="7575550" y="1704975"/>
            <a:ext cx="571500" cy="0"/>
          </a:xfrm>
          <a:prstGeom prst="line">
            <a:avLst/>
          </a:prstGeom>
          <a:noFill/>
          <a:ln w="9525">
            <a:solidFill>
              <a:srgbClr val="000000"/>
            </a:solidFill>
            <a:round/>
            <a:headEnd/>
            <a:tailEnd type="triangle" w="med" len="med"/>
          </a:ln>
        </p:spPr>
        <p:txBody>
          <a:bodyPr>
            <a:prstTxWarp prst="textNoShape">
              <a:avLst/>
            </a:prstTxWarp>
          </a:bodyPr>
          <a:lstStyle/>
          <a:p>
            <a:endParaRPr lang="en-US"/>
          </a:p>
        </p:txBody>
      </p:sp>
      <p:sp>
        <p:nvSpPr>
          <p:cNvPr id="1321093" name="Line 133"/>
          <p:cNvSpPr>
            <a:spLocks noChangeShapeType="1"/>
          </p:cNvSpPr>
          <p:nvPr/>
        </p:nvSpPr>
        <p:spPr bwMode="auto">
          <a:xfrm flipV="1">
            <a:off x="7575550" y="1933575"/>
            <a:ext cx="685800" cy="457200"/>
          </a:xfrm>
          <a:prstGeom prst="line">
            <a:avLst/>
          </a:prstGeom>
          <a:noFill/>
          <a:ln w="9525">
            <a:solidFill>
              <a:srgbClr val="000000"/>
            </a:solidFill>
            <a:round/>
            <a:headEnd/>
            <a:tailEnd type="triangle" w="med" len="med"/>
          </a:ln>
        </p:spPr>
        <p:txBody>
          <a:bodyPr>
            <a:prstTxWarp prst="textNoShape">
              <a:avLst/>
            </a:prstTxWarp>
          </a:bodyPr>
          <a:lstStyle/>
          <a:p>
            <a:endParaRPr lang="en-US"/>
          </a:p>
        </p:txBody>
      </p:sp>
      <p:sp>
        <p:nvSpPr>
          <p:cNvPr id="1321094" name="Line 134"/>
          <p:cNvSpPr>
            <a:spLocks noChangeShapeType="1"/>
          </p:cNvSpPr>
          <p:nvPr/>
        </p:nvSpPr>
        <p:spPr bwMode="auto">
          <a:xfrm>
            <a:off x="7575550" y="1819275"/>
            <a:ext cx="571500" cy="571500"/>
          </a:xfrm>
          <a:prstGeom prst="line">
            <a:avLst/>
          </a:prstGeom>
          <a:noFill/>
          <a:ln w="9525">
            <a:solidFill>
              <a:srgbClr val="000000"/>
            </a:solidFill>
            <a:round/>
            <a:headEnd/>
            <a:tailEnd type="triangle" w="med" len="med"/>
          </a:ln>
        </p:spPr>
        <p:txBody>
          <a:bodyPr>
            <a:prstTxWarp prst="textNoShape">
              <a:avLst/>
            </a:prstTxWarp>
          </a:bodyPr>
          <a:lstStyle/>
          <a:p>
            <a:endParaRPr lang="en-US"/>
          </a:p>
        </p:txBody>
      </p:sp>
      <p:sp>
        <p:nvSpPr>
          <p:cNvPr id="1321095" name="Line 135"/>
          <p:cNvSpPr>
            <a:spLocks noChangeShapeType="1"/>
          </p:cNvSpPr>
          <p:nvPr/>
        </p:nvSpPr>
        <p:spPr bwMode="auto">
          <a:xfrm>
            <a:off x="8375650" y="1933575"/>
            <a:ext cx="0" cy="342900"/>
          </a:xfrm>
          <a:prstGeom prst="line">
            <a:avLst/>
          </a:prstGeom>
          <a:noFill/>
          <a:ln w="9525">
            <a:solidFill>
              <a:srgbClr val="000000"/>
            </a:solidFill>
            <a:round/>
            <a:headEnd/>
            <a:tailEnd type="triangle" w="med" len="med"/>
          </a:ln>
        </p:spPr>
        <p:txBody>
          <a:bodyPr>
            <a:prstTxWarp prst="textNoShape">
              <a:avLst/>
            </a:prstTxWarp>
          </a:bodyPr>
          <a:lstStyle/>
          <a:p>
            <a:endParaRPr lang="en-US"/>
          </a:p>
        </p:txBody>
      </p:sp>
      <p:sp>
        <p:nvSpPr>
          <p:cNvPr id="1321096" name="Line 136"/>
          <p:cNvSpPr>
            <a:spLocks noChangeShapeType="1"/>
          </p:cNvSpPr>
          <p:nvPr/>
        </p:nvSpPr>
        <p:spPr bwMode="auto">
          <a:xfrm>
            <a:off x="7575550" y="2505075"/>
            <a:ext cx="571500" cy="0"/>
          </a:xfrm>
          <a:prstGeom prst="line">
            <a:avLst/>
          </a:prstGeom>
          <a:noFill/>
          <a:ln w="9525">
            <a:solidFill>
              <a:srgbClr val="000000"/>
            </a:solidFill>
            <a:round/>
            <a:headEnd/>
            <a:tailEnd type="triangle" w="med" len="med"/>
          </a:ln>
        </p:spPr>
        <p:txBody>
          <a:bodyPr>
            <a:prstTxWarp prst="textNoShape">
              <a:avLst/>
            </a:prstTxWarp>
          </a:bodyP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450091" y="2084832"/>
            <a:ext cx="2237846" cy="1923077"/>
            <a:chOff x="1336034" y="486251"/>
            <a:chExt cx="4337988" cy="3192242"/>
          </a:xfrm>
        </p:grpSpPr>
        <p:cxnSp>
          <p:nvCxnSpPr>
            <p:cNvPr id="6" name="Straight Connector 5"/>
            <p:cNvCxnSpPr/>
            <p:nvPr/>
          </p:nvCxnSpPr>
          <p:spPr>
            <a:xfrm flipV="1">
              <a:off x="1632931" y="874261"/>
              <a:ext cx="956666" cy="89075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sp>
          <p:nvSpPr>
            <p:cNvPr id="7" name="Isosceles Triangle 6"/>
            <p:cNvSpPr/>
            <p:nvPr/>
          </p:nvSpPr>
          <p:spPr>
            <a:xfrm rot="5400000">
              <a:off x="3999417" y="1904894"/>
              <a:ext cx="1253606" cy="1501812"/>
            </a:xfrm>
            <a:prstGeom prst="triangle">
              <a:avLst>
                <a:gd name="adj" fmla="val 44737"/>
              </a:avLst>
            </a:prstGeom>
            <a:noFill/>
            <a:ln w="38100" cmpd="sng">
              <a:solidFill>
                <a:srgbClr val="FD1CE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632931" y="1765017"/>
              <a:ext cx="2243218" cy="1633054"/>
            </a:xfrm>
            <a:prstGeom prst="rect">
              <a:avLst/>
            </a:prstGeom>
            <a:noFill/>
            <a:ln w="57150" cmpd="sng">
              <a:solidFill>
                <a:srgbClr val="FD1CE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579252" y="1550576"/>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C</a:t>
              </a:r>
            </a:p>
          </p:txBody>
        </p:sp>
        <p:sp>
          <p:nvSpPr>
            <p:cNvPr id="10" name="Oval 9"/>
            <p:cNvSpPr/>
            <p:nvPr/>
          </p:nvSpPr>
          <p:spPr>
            <a:xfrm>
              <a:off x="1336034" y="1501089"/>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B</a:t>
              </a:r>
            </a:p>
          </p:txBody>
        </p:sp>
        <p:sp>
          <p:nvSpPr>
            <p:cNvPr id="11" name="Oval 10"/>
            <p:cNvSpPr/>
            <p:nvPr/>
          </p:nvSpPr>
          <p:spPr>
            <a:xfrm>
              <a:off x="1336034" y="3134143"/>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D</a:t>
              </a:r>
            </a:p>
          </p:txBody>
        </p:sp>
        <p:sp>
          <p:nvSpPr>
            <p:cNvPr id="12" name="Oval 11"/>
            <p:cNvSpPr/>
            <p:nvPr/>
          </p:nvSpPr>
          <p:spPr>
            <a:xfrm>
              <a:off x="3599700" y="3150638"/>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E</a:t>
              </a:r>
            </a:p>
          </p:txBody>
        </p:sp>
        <p:sp>
          <p:nvSpPr>
            <p:cNvPr id="13" name="Oval 12"/>
            <p:cNvSpPr/>
            <p:nvPr/>
          </p:nvSpPr>
          <p:spPr>
            <a:xfrm>
              <a:off x="5080229" y="2280318"/>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F</a:t>
              </a:r>
            </a:p>
          </p:txBody>
        </p:sp>
        <p:sp>
          <p:nvSpPr>
            <p:cNvPr id="14" name="Oval 13"/>
            <p:cNvSpPr/>
            <p:nvPr/>
          </p:nvSpPr>
          <p:spPr>
            <a:xfrm>
              <a:off x="2556608" y="486251"/>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A</a:t>
              </a:r>
            </a:p>
          </p:txBody>
        </p:sp>
      </p:grpSp>
      <p:graphicFrame>
        <p:nvGraphicFramePr>
          <p:cNvPr id="16" name="Table 15"/>
          <p:cNvGraphicFramePr>
            <a:graphicFrameLocks noGrp="1"/>
          </p:cNvGraphicFramePr>
          <p:nvPr>
            <p:extLst>
              <p:ext uri="{D42A27DB-BD31-4B8C-83A1-F6EECF244321}">
                <p14:modId xmlns:p14="http://schemas.microsoft.com/office/powerpoint/2010/main" val="300878763"/>
              </p:ext>
            </p:extLst>
          </p:nvPr>
        </p:nvGraphicFramePr>
        <p:xfrm>
          <a:off x="5816088" y="1604840"/>
          <a:ext cx="2847523" cy="2560320"/>
        </p:xfrm>
        <a:graphic>
          <a:graphicData uri="http://schemas.openxmlformats.org/drawingml/2006/table">
            <a:tbl>
              <a:tblPr>
                <a:tableStyleId>{5202B0CA-FC54-4496-8BCA-5EF66A818D29}</a:tableStyleId>
              </a:tblPr>
              <a:tblGrid>
                <a:gridCol w="406789">
                  <a:extLst>
                    <a:ext uri="{9D8B030D-6E8A-4147-A177-3AD203B41FA5}">
                      <a16:colId xmlns:a16="http://schemas.microsoft.com/office/drawing/2014/main" val="20000"/>
                    </a:ext>
                  </a:extLst>
                </a:gridCol>
                <a:gridCol w="406789">
                  <a:extLst>
                    <a:ext uri="{9D8B030D-6E8A-4147-A177-3AD203B41FA5}">
                      <a16:colId xmlns:a16="http://schemas.microsoft.com/office/drawing/2014/main" val="20001"/>
                    </a:ext>
                  </a:extLst>
                </a:gridCol>
                <a:gridCol w="406789">
                  <a:extLst>
                    <a:ext uri="{9D8B030D-6E8A-4147-A177-3AD203B41FA5}">
                      <a16:colId xmlns:a16="http://schemas.microsoft.com/office/drawing/2014/main" val="20002"/>
                    </a:ext>
                  </a:extLst>
                </a:gridCol>
                <a:gridCol w="406789">
                  <a:extLst>
                    <a:ext uri="{9D8B030D-6E8A-4147-A177-3AD203B41FA5}">
                      <a16:colId xmlns:a16="http://schemas.microsoft.com/office/drawing/2014/main" val="20003"/>
                    </a:ext>
                  </a:extLst>
                </a:gridCol>
                <a:gridCol w="406789">
                  <a:extLst>
                    <a:ext uri="{9D8B030D-6E8A-4147-A177-3AD203B41FA5}">
                      <a16:colId xmlns:a16="http://schemas.microsoft.com/office/drawing/2014/main" val="20004"/>
                    </a:ext>
                  </a:extLst>
                </a:gridCol>
                <a:gridCol w="406789">
                  <a:extLst>
                    <a:ext uri="{9D8B030D-6E8A-4147-A177-3AD203B41FA5}">
                      <a16:colId xmlns:a16="http://schemas.microsoft.com/office/drawing/2014/main" val="20005"/>
                    </a:ext>
                  </a:extLst>
                </a:gridCol>
                <a:gridCol w="406789">
                  <a:extLst>
                    <a:ext uri="{9D8B030D-6E8A-4147-A177-3AD203B41FA5}">
                      <a16:colId xmlns:a16="http://schemas.microsoft.com/office/drawing/2014/main" val="20006"/>
                    </a:ext>
                  </a:extLst>
                </a:gridCol>
              </a:tblGrid>
              <a:tr h="310146">
                <a:tc>
                  <a:txBody>
                    <a:bodyPr/>
                    <a:lstStyle/>
                    <a:p>
                      <a:pPr algn="ctr"/>
                      <a:endParaRPr lang="en-US" b="1" dirty="0">
                        <a:solidFill>
                          <a:srgbClr val="660066"/>
                        </a:solidFill>
                      </a:endParaRPr>
                    </a:p>
                  </a:txBody>
                  <a:tcPr/>
                </a:tc>
                <a:tc>
                  <a:txBody>
                    <a:bodyPr/>
                    <a:lstStyle/>
                    <a:p>
                      <a:pPr algn="ctr"/>
                      <a:r>
                        <a:rPr lang="en-US" b="1" dirty="0">
                          <a:solidFill>
                            <a:srgbClr val="660066"/>
                          </a:solidFill>
                        </a:rPr>
                        <a:t>A</a:t>
                      </a:r>
                    </a:p>
                  </a:txBody>
                  <a:tcPr/>
                </a:tc>
                <a:tc>
                  <a:txBody>
                    <a:bodyPr/>
                    <a:lstStyle/>
                    <a:p>
                      <a:pPr algn="ctr"/>
                      <a:r>
                        <a:rPr lang="en-US" b="1" dirty="0">
                          <a:solidFill>
                            <a:srgbClr val="660066"/>
                          </a:solidFill>
                        </a:rPr>
                        <a:t>B</a:t>
                      </a:r>
                    </a:p>
                  </a:txBody>
                  <a:tcPr/>
                </a:tc>
                <a:tc>
                  <a:txBody>
                    <a:bodyPr/>
                    <a:lstStyle/>
                    <a:p>
                      <a:pPr algn="ctr"/>
                      <a:r>
                        <a:rPr lang="en-US" b="1" dirty="0">
                          <a:solidFill>
                            <a:srgbClr val="660066"/>
                          </a:solidFill>
                        </a:rPr>
                        <a:t>C</a:t>
                      </a:r>
                    </a:p>
                  </a:txBody>
                  <a:tcPr/>
                </a:tc>
                <a:tc>
                  <a:txBody>
                    <a:bodyPr/>
                    <a:lstStyle/>
                    <a:p>
                      <a:pPr algn="ctr"/>
                      <a:r>
                        <a:rPr lang="en-US" b="1" dirty="0">
                          <a:solidFill>
                            <a:srgbClr val="660066"/>
                          </a:solidFill>
                        </a:rPr>
                        <a:t>D</a:t>
                      </a:r>
                    </a:p>
                  </a:txBody>
                  <a:tcPr/>
                </a:tc>
                <a:tc>
                  <a:txBody>
                    <a:bodyPr/>
                    <a:lstStyle/>
                    <a:p>
                      <a:pPr algn="ctr"/>
                      <a:r>
                        <a:rPr lang="en-US" b="1" dirty="0">
                          <a:solidFill>
                            <a:srgbClr val="660066"/>
                          </a:solidFill>
                        </a:rPr>
                        <a:t>E</a:t>
                      </a:r>
                    </a:p>
                  </a:txBody>
                  <a:tcPr/>
                </a:tc>
                <a:tc>
                  <a:txBody>
                    <a:bodyPr/>
                    <a:lstStyle/>
                    <a:p>
                      <a:pPr algn="ctr"/>
                      <a:r>
                        <a:rPr lang="en-US" b="1" dirty="0">
                          <a:solidFill>
                            <a:srgbClr val="660066"/>
                          </a:solidFill>
                        </a:rPr>
                        <a:t>F</a:t>
                      </a:r>
                    </a:p>
                  </a:txBody>
                  <a:tcPr/>
                </a:tc>
                <a:extLst>
                  <a:ext uri="{0D108BD9-81ED-4DB2-BD59-A6C34878D82A}">
                    <a16:rowId xmlns:a16="http://schemas.microsoft.com/office/drawing/2014/main" val="10000"/>
                  </a:ext>
                </a:extLst>
              </a:tr>
              <a:tr h="310146">
                <a:tc>
                  <a:txBody>
                    <a:bodyPr/>
                    <a:lstStyle/>
                    <a:p>
                      <a:pPr algn="ctr"/>
                      <a:r>
                        <a:rPr lang="en-US" b="1" dirty="0">
                          <a:solidFill>
                            <a:srgbClr val="660066"/>
                          </a:solidFill>
                        </a:rPr>
                        <a:t>A</a:t>
                      </a:r>
                    </a:p>
                  </a:txBody>
                  <a:tcPr/>
                </a:tc>
                <a:tc>
                  <a:txBody>
                    <a:bodyPr/>
                    <a:lstStyle/>
                    <a:p>
                      <a:pPr algn="ctr"/>
                      <a:r>
                        <a:rPr lang="en-US" b="1" dirty="0">
                          <a:solidFill>
                            <a:srgbClr val="660066"/>
                          </a:solidFill>
                        </a:rPr>
                        <a:t>1</a:t>
                      </a:r>
                    </a:p>
                  </a:txBody>
                  <a:tcPr/>
                </a:tc>
                <a:tc>
                  <a:txBody>
                    <a:bodyPr/>
                    <a:lstStyle/>
                    <a:p>
                      <a:pPr algn="ctr"/>
                      <a:r>
                        <a:rPr lang="en-US" b="1" dirty="0">
                          <a:solidFill>
                            <a:srgbClr val="660066"/>
                          </a:solidFill>
                        </a:rPr>
                        <a:t>1</a:t>
                      </a:r>
                    </a:p>
                  </a:txBody>
                  <a:tcPr/>
                </a:tc>
                <a:tc>
                  <a:txBody>
                    <a:bodyPr/>
                    <a:lstStyle/>
                    <a:p>
                      <a:pPr algn="ctr"/>
                      <a:r>
                        <a:rPr lang="en-US" b="1" dirty="0">
                          <a:solidFill>
                            <a:srgbClr val="660066"/>
                          </a:solidFill>
                        </a:rPr>
                        <a:t>0</a:t>
                      </a:r>
                    </a:p>
                  </a:txBody>
                  <a:tcPr/>
                </a:tc>
                <a:tc>
                  <a:txBody>
                    <a:bodyPr/>
                    <a:lstStyle/>
                    <a:p>
                      <a:pPr algn="ctr"/>
                      <a:r>
                        <a:rPr lang="en-US" b="1" dirty="0">
                          <a:solidFill>
                            <a:srgbClr val="660066"/>
                          </a:solidFill>
                        </a:rPr>
                        <a:t>0</a:t>
                      </a:r>
                    </a:p>
                  </a:txBody>
                  <a:tcPr/>
                </a:tc>
                <a:tc>
                  <a:txBody>
                    <a:bodyPr/>
                    <a:lstStyle/>
                    <a:p>
                      <a:pPr algn="ctr"/>
                      <a:r>
                        <a:rPr lang="en-US" b="1" dirty="0">
                          <a:solidFill>
                            <a:srgbClr val="660066"/>
                          </a:solidFill>
                        </a:rPr>
                        <a:t>0</a:t>
                      </a:r>
                    </a:p>
                  </a:txBody>
                  <a:tcPr/>
                </a:tc>
                <a:tc>
                  <a:txBody>
                    <a:bodyPr/>
                    <a:lstStyle/>
                    <a:p>
                      <a:pPr algn="ctr"/>
                      <a:r>
                        <a:rPr lang="en-US" b="1" dirty="0">
                          <a:solidFill>
                            <a:srgbClr val="660066"/>
                          </a:solidFill>
                        </a:rPr>
                        <a:t>0</a:t>
                      </a:r>
                    </a:p>
                  </a:txBody>
                  <a:tcPr/>
                </a:tc>
                <a:extLst>
                  <a:ext uri="{0D108BD9-81ED-4DB2-BD59-A6C34878D82A}">
                    <a16:rowId xmlns:a16="http://schemas.microsoft.com/office/drawing/2014/main" val="10001"/>
                  </a:ext>
                </a:extLst>
              </a:tr>
              <a:tr h="310146">
                <a:tc>
                  <a:txBody>
                    <a:bodyPr/>
                    <a:lstStyle/>
                    <a:p>
                      <a:pPr algn="ctr"/>
                      <a:r>
                        <a:rPr lang="en-US" b="1" dirty="0">
                          <a:solidFill>
                            <a:srgbClr val="660066"/>
                          </a:solidFill>
                        </a:rPr>
                        <a:t>B</a:t>
                      </a:r>
                    </a:p>
                  </a:txBody>
                  <a:tcPr/>
                </a:tc>
                <a:tc>
                  <a:txBody>
                    <a:bodyPr/>
                    <a:lstStyle/>
                    <a:p>
                      <a:pPr algn="ctr"/>
                      <a:r>
                        <a:rPr lang="en-US" b="1" dirty="0">
                          <a:solidFill>
                            <a:srgbClr val="660066"/>
                          </a:solidFill>
                        </a:rPr>
                        <a:t>1</a:t>
                      </a:r>
                    </a:p>
                  </a:txBody>
                  <a:tcPr/>
                </a:tc>
                <a:tc>
                  <a:txBody>
                    <a:bodyPr/>
                    <a:lstStyle/>
                    <a:p>
                      <a:pPr algn="ctr"/>
                      <a:r>
                        <a:rPr lang="en-US" b="1" dirty="0">
                          <a:solidFill>
                            <a:srgbClr val="660066"/>
                          </a:solidFill>
                        </a:rPr>
                        <a:t>1</a:t>
                      </a:r>
                    </a:p>
                  </a:txBody>
                  <a:tcPr/>
                </a:tc>
                <a:tc>
                  <a:txBody>
                    <a:bodyPr/>
                    <a:lstStyle/>
                    <a:p>
                      <a:pPr algn="ctr"/>
                      <a:r>
                        <a:rPr lang="en-US" b="1" dirty="0">
                          <a:solidFill>
                            <a:srgbClr val="660066"/>
                          </a:solidFill>
                        </a:rPr>
                        <a:t>1</a:t>
                      </a:r>
                    </a:p>
                  </a:txBody>
                  <a:tcPr/>
                </a:tc>
                <a:tc>
                  <a:txBody>
                    <a:bodyPr/>
                    <a:lstStyle/>
                    <a:p>
                      <a:pPr algn="ctr"/>
                      <a:r>
                        <a:rPr lang="en-US" b="1" dirty="0">
                          <a:solidFill>
                            <a:srgbClr val="660066"/>
                          </a:solidFill>
                        </a:rPr>
                        <a:t>1</a:t>
                      </a:r>
                    </a:p>
                  </a:txBody>
                  <a:tcPr/>
                </a:tc>
                <a:tc>
                  <a:txBody>
                    <a:bodyPr/>
                    <a:lstStyle/>
                    <a:p>
                      <a:pPr algn="ctr"/>
                      <a:r>
                        <a:rPr lang="en-US" b="1" dirty="0">
                          <a:solidFill>
                            <a:srgbClr val="660066"/>
                          </a:solidFill>
                        </a:rPr>
                        <a:t>0</a:t>
                      </a:r>
                    </a:p>
                  </a:txBody>
                  <a:tcPr/>
                </a:tc>
                <a:tc>
                  <a:txBody>
                    <a:bodyPr/>
                    <a:lstStyle/>
                    <a:p>
                      <a:pPr algn="ctr"/>
                      <a:r>
                        <a:rPr lang="en-US" b="1" dirty="0">
                          <a:solidFill>
                            <a:srgbClr val="660066"/>
                          </a:solidFill>
                        </a:rPr>
                        <a:t>0</a:t>
                      </a:r>
                    </a:p>
                  </a:txBody>
                  <a:tcPr/>
                </a:tc>
                <a:extLst>
                  <a:ext uri="{0D108BD9-81ED-4DB2-BD59-A6C34878D82A}">
                    <a16:rowId xmlns:a16="http://schemas.microsoft.com/office/drawing/2014/main" val="10002"/>
                  </a:ext>
                </a:extLst>
              </a:tr>
              <a:tr h="310146">
                <a:tc>
                  <a:txBody>
                    <a:bodyPr/>
                    <a:lstStyle/>
                    <a:p>
                      <a:pPr algn="ctr"/>
                      <a:r>
                        <a:rPr lang="en-US" b="1" dirty="0">
                          <a:solidFill>
                            <a:srgbClr val="660066"/>
                          </a:solidFill>
                        </a:rPr>
                        <a:t>C</a:t>
                      </a:r>
                    </a:p>
                  </a:txBody>
                  <a:tcPr/>
                </a:tc>
                <a:tc>
                  <a:txBody>
                    <a:bodyPr/>
                    <a:lstStyle/>
                    <a:p>
                      <a:pPr algn="ctr"/>
                      <a:r>
                        <a:rPr lang="en-US" b="1" dirty="0">
                          <a:solidFill>
                            <a:srgbClr val="660066"/>
                          </a:solidFill>
                        </a:rPr>
                        <a:t>0</a:t>
                      </a:r>
                    </a:p>
                  </a:txBody>
                  <a:tcPr/>
                </a:tc>
                <a:tc>
                  <a:txBody>
                    <a:bodyPr/>
                    <a:lstStyle/>
                    <a:p>
                      <a:pPr algn="ctr"/>
                      <a:r>
                        <a:rPr lang="en-US" b="1" dirty="0">
                          <a:solidFill>
                            <a:srgbClr val="660066"/>
                          </a:solidFill>
                        </a:rPr>
                        <a:t>1</a:t>
                      </a:r>
                    </a:p>
                  </a:txBody>
                  <a:tcPr/>
                </a:tc>
                <a:tc>
                  <a:txBody>
                    <a:bodyPr/>
                    <a:lstStyle/>
                    <a:p>
                      <a:pPr algn="ctr"/>
                      <a:r>
                        <a:rPr lang="en-US" b="1" dirty="0">
                          <a:solidFill>
                            <a:srgbClr val="660066"/>
                          </a:solidFill>
                        </a:rPr>
                        <a:t>1</a:t>
                      </a:r>
                    </a:p>
                  </a:txBody>
                  <a:tcPr/>
                </a:tc>
                <a:tc>
                  <a:txBody>
                    <a:bodyPr/>
                    <a:lstStyle/>
                    <a:p>
                      <a:pPr algn="ctr"/>
                      <a:r>
                        <a:rPr lang="en-US" b="1" dirty="0">
                          <a:solidFill>
                            <a:srgbClr val="660066"/>
                          </a:solidFill>
                        </a:rPr>
                        <a:t>0</a:t>
                      </a:r>
                    </a:p>
                  </a:txBody>
                  <a:tcPr/>
                </a:tc>
                <a:tc>
                  <a:txBody>
                    <a:bodyPr/>
                    <a:lstStyle/>
                    <a:p>
                      <a:pPr algn="ctr"/>
                      <a:r>
                        <a:rPr lang="en-US" b="1" dirty="0">
                          <a:solidFill>
                            <a:srgbClr val="660066"/>
                          </a:solidFill>
                        </a:rPr>
                        <a:t>1</a:t>
                      </a:r>
                    </a:p>
                  </a:txBody>
                  <a:tcPr/>
                </a:tc>
                <a:tc>
                  <a:txBody>
                    <a:bodyPr/>
                    <a:lstStyle/>
                    <a:p>
                      <a:pPr algn="ctr"/>
                      <a:r>
                        <a:rPr lang="en-US" b="1" dirty="0">
                          <a:solidFill>
                            <a:srgbClr val="660066"/>
                          </a:solidFill>
                        </a:rPr>
                        <a:t>1</a:t>
                      </a:r>
                    </a:p>
                  </a:txBody>
                  <a:tcPr/>
                </a:tc>
                <a:extLst>
                  <a:ext uri="{0D108BD9-81ED-4DB2-BD59-A6C34878D82A}">
                    <a16:rowId xmlns:a16="http://schemas.microsoft.com/office/drawing/2014/main" val="10003"/>
                  </a:ext>
                </a:extLst>
              </a:tr>
              <a:tr h="310146">
                <a:tc>
                  <a:txBody>
                    <a:bodyPr/>
                    <a:lstStyle/>
                    <a:p>
                      <a:pPr algn="ctr"/>
                      <a:r>
                        <a:rPr lang="en-US" b="1" dirty="0">
                          <a:solidFill>
                            <a:srgbClr val="660066"/>
                          </a:solidFill>
                        </a:rPr>
                        <a:t>D</a:t>
                      </a:r>
                    </a:p>
                  </a:txBody>
                  <a:tcPr/>
                </a:tc>
                <a:tc>
                  <a:txBody>
                    <a:bodyPr/>
                    <a:lstStyle/>
                    <a:p>
                      <a:pPr algn="ctr"/>
                      <a:r>
                        <a:rPr lang="en-US" b="1" dirty="0">
                          <a:solidFill>
                            <a:srgbClr val="660066"/>
                          </a:solidFill>
                        </a:rPr>
                        <a:t>0</a:t>
                      </a:r>
                    </a:p>
                  </a:txBody>
                  <a:tcPr/>
                </a:tc>
                <a:tc>
                  <a:txBody>
                    <a:bodyPr/>
                    <a:lstStyle/>
                    <a:p>
                      <a:pPr algn="ctr"/>
                      <a:r>
                        <a:rPr lang="en-US" b="1" dirty="0">
                          <a:solidFill>
                            <a:srgbClr val="660066"/>
                          </a:solidFill>
                        </a:rPr>
                        <a:t>1</a:t>
                      </a:r>
                    </a:p>
                  </a:txBody>
                  <a:tcPr/>
                </a:tc>
                <a:tc>
                  <a:txBody>
                    <a:bodyPr/>
                    <a:lstStyle/>
                    <a:p>
                      <a:pPr algn="ctr"/>
                      <a:r>
                        <a:rPr lang="en-US" b="1" dirty="0">
                          <a:solidFill>
                            <a:srgbClr val="660066"/>
                          </a:solidFill>
                        </a:rPr>
                        <a:t>0</a:t>
                      </a:r>
                    </a:p>
                  </a:txBody>
                  <a:tcPr/>
                </a:tc>
                <a:tc>
                  <a:txBody>
                    <a:bodyPr/>
                    <a:lstStyle/>
                    <a:p>
                      <a:pPr algn="ctr"/>
                      <a:r>
                        <a:rPr lang="en-US" b="1" dirty="0">
                          <a:solidFill>
                            <a:srgbClr val="660066"/>
                          </a:solidFill>
                        </a:rPr>
                        <a:t>1</a:t>
                      </a:r>
                    </a:p>
                  </a:txBody>
                  <a:tcPr/>
                </a:tc>
                <a:tc>
                  <a:txBody>
                    <a:bodyPr/>
                    <a:lstStyle/>
                    <a:p>
                      <a:pPr algn="ctr"/>
                      <a:r>
                        <a:rPr lang="en-US" b="1" dirty="0">
                          <a:solidFill>
                            <a:srgbClr val="660066"/>
                          </a:solidFill>
                        </a:rPr>
                        <a:t>1</a:t>
                      </a:r>
                    </a:p>
                  </a:txBody>
                  <a:tcPr/>
                </a:tc>
                <a:tc>
                  <a:txBody>
                    <a:bodyPr/>
                    <a:lstStyle/>
                    <a:p>
                      <a:pPr algn="ctr"/>
                      <a:r>
                        <a:rPr lang="en-US" b="1" dirty="0">
                          <a:solidFill>
                            <a:srgbClr val="660066"/>
                          </a:solidFill>
                        </a:rPr>
                        <a:t>0</a:t>
                      </a:r>
                    </a:p>
                  </a:txBody>
                  <a:tcPr/>
                </a:tc>
                <a:extLst>
                  <a:ext uri="{0D108BD9-81ED-4DB2-BD59-A6C34878D82A}">
                    <a16:rowId xmlns:a16="http://schemas.microsoft.com/office/drawing/2014/main" val="10004"/>
                  </a:ext>
                </a:extLst>
              </a:tr>
              <a:tr h="310146">
                <a:tc>
                  <a:txBody>
                    <a:bodyPr/>
                    <a:lstStyle/>
                    <a:p>
                      <a:pPr algn="ctr"/>
                      <a:r>
                        <a:rPr lang="en-US" b="1" dirty="0">
                          <a:solidFill>
                            <a:srgbClr val="660066"/>
                          </a:solidFill>
                        </a:rPr>
                        <a:t>E</a:t>
                      </a:r>
                    </a:p>
                  </a:txBody>
                  <a:tcPr/>
                </a:tc>
                <a:tc>
                  <a:txBody>
                    <a:bodyPr/>
                    <a:lstStyle/>
                    <a:p>
                      <a:pPr algn="ctr"/>
                      <a:r>
                        <a:rPr lang="en-US" b="1" dirty="0">
                          <a:solidFill>
                            <a:srgbClr val="660066"/>
                          </a:solidFill>
                        </a:rPr>
                        <a:t>0</a:t>
                      </a:r>
                    </a:p>
                  </a:txBody>
                  <a:tcPr/>
                </a:tc>
                <a:tc>
                  <a:txBody>
                    <a:bodyPr/>
                    <a:lstStyle/>
                    <a:p>
                      <a:pPr algn="ctr"/>
                      <a:r>
                        <a:rPr lang="en-US" b="1" dirty="0">
                          <a:solidFill>
                            <a:srgbClr val="660066"/>
                          </a:solidFill>
                        </a:rPr>
                        <a:t>0</a:t>
                      </a:r>
                    </a:p>
                  </a:txBody>
                  <a:tcPr/>
                </a:tc>
                <a:tc>
                  <a:txBody>
                    <a:bodyPr/>
                    <a:lstStyle/>
                    <a:p>
                      <a:pPr algn="ctr"/>
                      <a:r>
                        <a:rPr lang="en-US" b="1" dirty="0">
                          <a:solidFill>
                            <a:srgbClr val="660066"/>
                          </a:solidFill>
                        </a:rPr>
                        <a:t>1</a:t>
                      </a:r>
                    </a:p>
                  </a:txBody>
                  <a:tcPr/>
                </a:tc>
                <a:tc>
                  <a:txBody>
                    <a:bodyPr/>
                    <a:lstStyle/>
                    <a:p>
                      <a:pPr algn="ctr"/>
                      <a:r>
                        <a:rPr lang="en-US" b="1" dirty="0">
                          <a:solidFill>
                            <a:srgbClr val="660066"/>
                          </a:solidFill>
                        </a:rPr>
                        <a:t>1</a:t>
                      </a:r>
                    </a:p>
                  </a:txBody>
                  <a:tcPr/>
                </a:tc>
                <a:tc>
                  <a:txBody>
                    <a:bodyPr/>
                    <a:lstStyle/>
                    <a:p>
                      <a:pPr algn="ctr"/>
                      <a:r>
                        <a:rPr lang="en-US" b="1" dirty="0">
                          <a:solidFill>
                            <a:srgbClr val="660066"/>
                          </a:solidFill>
                        </a:rPr>
                        <a:t>1</a:t>
                      </a:r>
                    </a:p>
                  </a:txBody>
                  <a:tcPr/>
                </a:tc>
                <a:tc>
                  <a:txBody>
                    <a:bodyPr/>
                    <a:lstStyle/>
                    <a:p>
                      <a:pPr algn="ctr"/>
                      <a:r>
                        <a:rPr lang="en-US" b="1" dirty="0">
                          <a:solidFill>
                            <a:srgbClr val="660066"/>
                          </a:solidFill>
                        </a:rPr>
                        <a:t>1</a:t>
                      </a:r>
                    </a:p>
                  </a:txBody>
                  <a:tcPr/>
                </a:tc>
                <a:extLst>
                  <a:ext uri="{0D108BD9-81ED-4DB2-BD59-A6C34878D82A}">
                    <a16:rowId xmlns:a16="http://schemas.microsoft.com/office/drawing/2014/main" val="10005"/>
                  </a:ext>
                </a:extLst>
              </a:tr>
              <a:tr h="310146">
                <a:tc>
                  <a:txBody>
                    <a:bodyPr/>
                    <a:lstStyle/>
                    <a:p>
                      <a:pPr algn="ctr"/>
                      <a:r>
                        <a:rPr lang="en-US" b="1" dirty="0">
                          <a:solidFill>
                            <a:srgbClr val="660066"/>
                          </a:solidFill>
                        </a:rPr>
                        <a:t>F</a:t>
                      </a:r>
                    </a:p>
                  </a:txBody>
                  <a:tcPr/>
                </a:tc>
                <a:tc>
                  <a:txBody>
                    <a:bodyPr/>
                    <a:lstStyle/>
                    <a:p>
                      <a:pPr algn="ctr"/>
                      <a:r>
                        <a:rPr lang="en-US" b="1" dirty="0">
                          <a:solidFill>
                            <a:srgbClr val="660066"/>
                          </a:solidFill>
                        </a:rPr>
                        <a:t>0</a:t>
                      </a:r>
                    </a:p>
                  </a:txBody>
                  <a:tcPr/>
                </a:tc>
                <a:tc>
                  <a:txBody>
                    <a:bodyPr/>
                    <a:lstStyle/>
                    <a:p>
                      <a:pPr algn="ctr"/>
                      <a:r>
                        <a:rPr lang="en-US" b="1" dirty="0">
                          <a:solidFill>
                            <a:srgbClr val="660066"/>
                          </a:solidFill>
                        </a:rPr>
                        <a:t>0</a:t>
                      </a:r>
                    </a:p>
                  </a:txBody>
                  <a:tcPr/>
                </a:tc>
                <a:tc>
                  <a:txBody>
                    <a:bodyPr/>
                    <a:lstStyle/>
                    <a:p>
                      <a:pPr algn="ctr"/>
                      <a:r>
                        <a:rPr lang="en-US" b="1" dirty="0">
                          <a:solidFill>
                            <a:srgbClr val="660066"/>
                          </a:solidFill>
                        </a:rPr>
                        <a:t>1</a:t>
                      </a:r>
                    </a:p>
                  </a:txBody>
                  <a:tcPr/>
                </a:tc>
                <a:tc>
                  <a:txBody>
                    <a:bodyPr/>
                    <a:lstStyle/>
                    <a:p>
                      <a:pPr algn="ctr"/>
                      <a:r>
                        <a:rPr lang="en-US" b="1" dirty="0">
                          <a:solidFill>
                            <a:srgbClr val="660066"/>
                          </a:solidFill>
                        </a:rPr>
                        <a:t>0</a:t>
                      </a:r>
                    </a:p>
                  </a:txBody>
                  <a:tcPr/>
                </a:tc>
                <a:tc>
                  <a:txBody>
                    <a:bodyPr/>
                    <a:lstStyle/>
                    <a:p>
                      <a:pPr algn="ctr"/>
                      <a:r>
                        <a:rPr lang="en-US" b="1" dirty="0">
                          <a:solidFill>
                            <a:srgbClr val="660066"/>
                          </a:solidFill>
                        </a:rPr>
                        <a:t>1</a:t>
                      </a:r>
                    </a:p>
                  </a:txBody>
                  <a:tcPr/>
                </a:tc>
                <a:tc>
                  <a:txBody>
                    <a:bodyPr/>
                    <a:lstStyle/>
                    <a:p>
                      <a:pPr algn="ctr"/>
                      <a:r>
                        <a:rPr lang="en-US" b="1" dirty="0">
                          <a:solidFill>
                            <a:srgbClr val="660066"/>
                          </a:solidFill>
                        </a:rPr>
                        <a:t>1</a:t>
                      </a:r>
                    </a:p>
                  </a:txBody>
                  <a:tcPr/>
                </a:tc>
                <a:extLst>
                  <a:ext uri="{0D108BD9-81ED-4DB2-BD59-A6C34878D82A}">
                    <a16:rowId xmlns:a16="http://schemas.microsoft.com/office/drawing/2014/main" val="10006"/>
                  </a:ext>
                </a:extLst>
              </a:tr>
            </a:tbl>
          </a:graphicData>
        </a:graphic>
      </p:graphicFrame>
      <p:sp>
        <p:nvSpPr>
          <p:cNvPr id="17" name="TextBox 16"/>
          <p:cNvSpPr txBox="1"/>
          <p:nvPr/>
        </p:nvSpPr>
        <p:spPr>
          <a:xfrm>
            <a:off x="2051816" y="4648825"/>
            <a:ext cx="7933734" cy="1200329"/>
          </a:xfrm>
          <a:prstGeom prst="rect">
            <a:avLst/>
          </a:prstGeom>
          <a:noFill/>
        </p:spPr>
        <p:txBody>
          <a:bodyPr wrap="square" rtlCol="0">
            <a:spAutoFit/>
          </a:bodyPr>
          <a:lstStyle/>
          <a:p>
            <a:r>
              <a:rPr lang="en-US" dirty="0">
                <a:latin typeface="+mj-lt"/>
                <a:cs typeface="Comic Sans MS"/>
              </a:rPr>
              <a:t>A graph can be represented as a matrix, called an  </a:t>
            </a:r>
            <a:r>
              <a:rPr lang="en-US" dirty="0">
                <a:solidFill>
                  <a:srgbClr val="FF6600"/>
                </a:solidFill>
                <a:latin typeface="+mj-lt"/>
                <a:cs typeface="Comic Sans MS"/>
              </a:rPr>
              <a:t>adjacency matrix</a:t>
            </a:r>
            <a:r>
              <a:rPr lang="en-US" dirty="0">
                <a:latin typeface="+mj-lt"/>
                <a:cs typeface="Comic Sans MS"/>
              </a:rPr>
              <a:t>. </a:t>
            </a:r>
          </a:p>
          <a:p>
            <a:r>
              <a:rPr lang="en-US" dirty="0">
                <a:latin typeface="+mj-lt"/>
                <a:cs typeface="Comic Sans MS"/>
              </a:rPr>
              <a:t>If there is an edge between two vertices then the corresponding cell will contain 1 or the weight of the edge</a:t>
            </a:r>
          </a:p>
          <a:p>
            <a:r>
              <a:rPr lang="en-US" dirty="0">
                <a:latin typeface="+mj-lt"/>
                <a:cs typeface="Comic Sans MS"/>
              </a:rPr>
              <a:t>Diagonals are generally given as 1</a:t>
            </a:r>
          </a:p>
          <a:p>
            <a:r>
              <a:rPr lang="en-US" dirty="0">
                <a:latin typeface="+mj-lt"/>
                <a:cs typeface="Comic Sans MS"/>
              </a:rPr>
              <a:t>All other cells are 0</a:t>
            </a:r>
          </a:p>
        </p:txBody>
      </p:sp>
      <p:sp>
        <p:nvSpPr>
          <p:cNvPr id="4" name="Title 3">
            <a:extLst>
              <a:ext uri="{FF2B5EF4-FFF2-40B4-BE49-F238E27FC236}">
                <a16:creationId xmlns:a16="http://schemas.microsoft.com/office/drawing/2014/main" id="{7B22DBF3-D5F1-AA44-B9C5-17D40AF58B74}"/>
              </a:ext>
            </a:extLst>
          </p:cNvPr>
          <p:cNvSpPr>
            <a:spLocks noGrp="1"/>
          </p:cNvSpPr>
          <p:nvPr>
            <p:ph type="title"/>
          </p:nvPr>
        </p:nvSpPr>
        <p:spPr/>
        <p:txBody>
          <a:bodyPr/>
          <a:lstStyle/>
          <a:p>
            <a:r>
              <a:rPr lang="en-US" dirty="0"/>
              <a:t>GRAPH AS A Matrix</a:t>
            </a:r>
          </a:p>
        </p:txBody>
      </p:sp>
    </p:spTree>
    <p:extLst>
      <p:ext uri="{BB962C8B-B14F-4D97-AF65-F5344CB8AC3E}">
        <p14:creationId xmlns:p14="http://schemas.microsoft.com/office/powerpoint/2010/main" val="16234189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369077676"/>
              </p:ext>
            </p:extLst>
          </p:nvPr>
        </p:nvGraphicFramePr>
        <p:xfrm>
          <a:off x="3272885" y="2498873"/>
          <a:ext cx="2138269" cy="2560320"/>
        </p:xfrm>
        <a:graphic>
          <a:graphicData uri="http://schemas.openxmlformats.org/drawingml/2006/table">
            <a:tbl>
              <a:tblPr>
                <a:tableStyleId>{5202B0CA-FC54-4496-8BCA-5EF66A818D29}</a:tableStyleId>
              </a:tblPr>
              <a:tblGrid>
                <a:gridCol w="305467">
                  <a:extLst>
                    <a:ext uri="{9D8B030D-6E8A-4147-A177-3AD203B41FA5}">
                      <a16:colId xmlns:a16="http://schemas.microsoft.com/office/drawing/2014/main" val="20000"/>
                    </a:ext>
                  </a:extLst>
                </a:gridCol>
                <a:gridCol w="305467">
                  <a:extLst>
                    <a:ext uri="{9D8B030D-6E8A-4147-A177-3AD203B41FA5}">
                      <a16:colId xmlns:a16="http://schemas.microsoft.com/office/drawing/2014/main" val="20001"/>
                    </a:ext>
                  </a:extLst>
                </a:gridCol>
                <a:gridCol w="305467">
                  <a:extLst>
                    <a:ext uri="{9D8B030D-6E8A-4147-A177-3AD203B41FA5}">
                      <a16:colId xmlns:a16="http://schemas.microsoft.com/office/drawing/2014/main" val="20002"/>
                    </a:ext>
                  </a:extLst>
                </a:gridCol>
                <a:gridCol w="305467">
                  <a:extLst>
                    <a:ext uri="{9D8B030D-6E8A-4147-A177-3AD203B41FA5}">
                      <a16:colId xmlns:a16="http://schemas.microsoft.com/office/drawing/2014/main" val="20003"/>
                    </a:ext>
                  </a:extLst>
                </a:gridCol>
                <a:gridCol w="305467">
                  <a:extLst>
                    <a:ext uri="{9D8B030D-6E8A-4147-A177-3AD203B41FA5}">
                      <a16:colId xmlns:a16="http://schemas.microsoft.com/office/drawing/2014/main" val="20004"/>
                    </a:ext>
                  </a:extLst>
                </a:gridCol>
                <a:gridCol w="305467">
                  <a:extLst>
                    <a:ext uri="{9D8B030D-6E8A-4147-A177-3AD203B41FA5}">
                      <a16:colId xmlns:a16="http://schemas.microsoft.com/office/drawing/2014/main" val="20005"/>
                    </a:ext>
                  </a:extLst>
                </a:gridCol>
                <a:gridCol w="305467">
                  <a:extLst>
                    <a:ext uri="{9D8B030D-6E8A-4147-A177-3AD203B41FA5}">
                      <a16:colId xmlns:a16="http://schemas.microsoft.com/office/drawing/2014/main" val="20006"/>
                    </a:ext>
                  </a:extLst>
                </a:gridCol>
              </a:tblGrid>
              <a:tr h="297400">
                <a:tc>
                  <a:txBody>
                    <a:bodyPr/>
                    <a:lstStyle/>
                    <a:p>
                      <a:pPr algn="ctr"/>
                      <a:endParaRPr lang="en-US" b="1" dirty="0">
                        <a:solidFill>
                          <a:srgbClr val="660066"/>
                        </a:solidFill>
                      </a:endParaRPr>
                    </a:p>
                  </a:txBody>
                  <a:tcPr/>
                </a:tc>
                <a:tc>
                  <a:txBody>
                    <a:bodyPr/>
                    <a:lstStyle/>
                    <a:p>
                      <a:pPr algn="ctr"/>
                      <a:r>
                        <a:rPr lang="en-US" b="1" dirty="0">
                          <a:solidFill>
                            <a:srgbClr val="660066"/>
                          </a:solidFill>
                        </a:rPr>
                        <a:t>A</a:t>
                      </a:r>
                    </a:p>
                  </a:txBody>
                  <a:tcPr/>
                </a:tc>
                <a:tc>
                  <a:txBody>
                    <a:bodyPr/>
                    <a:lstStyle/>
                    <a:p>
                      <a:pPr algn="ctr"/>
                      <a:r>
                        <a:rPr lang="en-US" b="1" dirty="0">
                          <a:solidFill>
                            <a:srgbClr val="660066"/>
                          </a:solidFill>
                        </a:rPr>
                        <a:t>B</a:t>
                      </a:r>
                    </a:p>
                  </a:txBody>
                  <a:tcPr/>
                </a:tc>
                <a:tc>
                  <a:txBody>
                    <a:bodyPr/>
                    <a:lstStyle/>
                    <a:p>
                      <a:pPr algn="ctr"/>
                      <a:r>
                        <a:rPr lang="en-US" b="1" dirty="0">
                          <a:solidFill>
                            <a:srgbClr val="660066"/>
                          </a:solidFill>
                        </a:rPr>
                        <a:t>C</a:t>
                      </a:r>
                    </a:p>
                  </a:txBody>
                  <a:tcPr/>
                </a:tc>
                <a:tc>
                  <a:txBody>
                    <a:bodyPr/>
                    <a:lstStyle/>
                    <a:p>
                      <a:pPr algn="ctr"/>
                      <a:r>
                        <a:rPr lang="en-US" b="1" dirty="0">
                          <a:solidFill>
                            <a:srgbClr val="660066"/>
                          </a:solidFill>
                        </a:rPr>
                        <a:t>D</a:t>
                      </a:r>
                    </a:p>
                  </a:txBody>
                  <a:tcPr/>
                </a:tc>
                <a:tc>
                  <a:txBody>
                    <a:bodyPr/>
                    <a:lstStyle/>
                    <a:p>
                      <a:pPr algn="ctr"/>
                      <a:r>
                        <a:rPr lang="en-US" b="1" dirty="0">
                          <a:solidFill>
                            <a:srgbClr val="660066"/>
                          </a:solidFill>
                        </a:rPr>
                        <a:t>E</a:t>
                      </a:r>
                    </a:p>
                  </a:txBody>
                  <a:tcPr/>
                </a:tc>
                <a:tc>
                  <a:txBody>
                    <a:bodyPr/>
                    <a:lstStyle/>
                    <a:p>
                      <a:pPr algn="ctr"/>
                      <a:r>
                        <a:rPr lang="en-US" b="1" dirty="0">
                          <a:solidFill>
                            <a:srgbClr val="660066"/>
                          </a:solidFill>
                        </a:rPr>
                        <a:t>F</a:t>
                      </a:r>
                    </a:p>
                  </a:txBody>
                  <a:tcPr/>
                </a:tc>
                <a:extLst>
                  <a:ext uri="{0D108BD9-81ED-4DB2-BD59-A6C34878D82A}">
                    <a16:rowId xmlns:a16="http://schemas.microsoft.com/office/drawing/2014/main" val="10000"/>
                  </a:ext>
                </a:extLst>
              </a:tr>
              <a:tr h="297400">
                <a:tc>
                  <a:txBody>
                    <a:bodyPr/>
                    <a:lstStyle/>
                    <a:p>
                      <a:pPr algn="ctr"/>
                      <a:r>
                        <a:rPr lang="en-US" b="1" dirty="0">
                          <a:solidFill>
                            <a:srgbClr val="660066"/>
                          </a:solidFill>
                        </a:rPr>
                        <a:t>A</a:t>
                      </a:r>
                    </a:p>
                  </a:txBody>
                  <a:tcPr/>
                </a:tc>
                <a:tc>
                  <a:txBody>
                    <a:bodyPr/>
                    <a:lstStyle/>
                    <a:p>
                      <a:pPr algn="ctr"/>
                      <a:r>
                        <a:rPr lang="en-US" b="1" dirty="0">
                          <a:solidFill>
                            <a:srgbClr val="660066"/>
                          </a:solidFill>
                        </a:rPr>
                        <a:t>1</a:t>
                      </a:r>
                    </a:p>
                  </a:txBody>
                  <a:tcPr/>
                </a:tc>
                <a:tc>
                  <a:txBody>
                    <a:bodyPr/>
                    <a:lstStyle/>
                    <a:p>
                      <a:pPr algn="ctr"/>
                      <a:r>
                        <a:rPr lang="en-US" b="1" dirty="0">
                          <a:solidFill>
                            <a:srgbClr val="660066"/>
                          </a:solidFill>
                        </a:rPr>
                        <a:t>1</a:t>
                      </a:r>
                    </a:p>
                  </a:txBody>
                  <a:tcPr/>
                </a:tc>
                <a:tc>
                  <a:txBody>
                    <a:bodyPr/>
                    <a:lstStyle/>
                    <a:p>
                      <a:pPr algn="ctr"/>
                      <a:r>
                        <a:rPr lang="en-US" b="1" dirty="0">
                          <a:solidFill>
                            <a:srgbClr val="660066"/>
                          </a:solidFill>
                        </a:rPr>
                        <a:t>0</a:t>
                      </a:r>
                    </a:p>
                  </a:txBody>
                  <a:tcPr/>
                </a:tc>
                <a:tc>
                  <a:txBody>
                    <a:bodyPr/>
                    <a:lstStyle/>
                    <a:p>
                      <a:pPr algn="ctr"/>
                      <a:r>
                        <a:rPr lang="en-US" b="1" dirty="0">
                          <a:solidFill>
                            <a:srgbClr val="660066"/>
                          </a:solidFill>
                        </a:rPr>
                        <a:t>0</a:t>
                      </a:r>
                    </a:p>
                  </a:txBody>
                  <a:tcPr/>
                </a:tc>
                <a:tc>
                  <a:txBody>
                    <a:bodyPr/>
                    <a:lstStyle/>
                    <a:p>
                      <a:pPr algn="ctr"/>
                      <a:r>
                        <a:rPr lang="en-US" b="1" dirty="0">
                          <a:solidFill>
                            <a:srgbClr val="660066"/>
                          </a:solidFill>
                        </a:rPr>
                        <a:t>0</a:t>
                      </a:r>
                    </a:p>
                  </a:txBody>
                  <a:tcPr/>
                </a:tc>
                <a:tc>
                  <a:txBody>
                    <a:bodyPr/>
                    <a:lstStyle/>
                    <a:p>
                      <a:pPr algn="ctr"/>
                      <a:r>
                        <a:rPr lang="en-US" b="1" dirty="0">
                          <a:solidFill>
                            <a:srgbClr val="660066"/>
                          </a:solidFill>
                        </a:rPr>
                        <a:t>0</a:t>
                      </a:r>
                    </a:p>
                  </a:txBody>
                  <a:tcPr/>
                </a:tc>
                <a:extLst>
                  <a:ext uri="{0D108BD9-81ED-4DB2-BD59-A6C34878D82A}">
                    <a16:rowId xmlns:a16="http://schemas.microsoft.com/office/drawing/2014/main" val="10001"/>
                  </a:ext>
                </a:extLst>
              </a:tr>
              <a:tr h="297400">
                <a:tc>
                  <a:txBody>
                    <a:bodyPr/>
                    <a:lstStyle/>
                    <a:p>
                      <a:pPr algn="ctr"/>
                      <a:r>
                        <a:rPr lang="en-US" b="1" dirty="0">
                          <a:solidFill>
                            <a:srgbClr val="660066"/>
                          </a:solidFill>
                        </a:rPr>
                        <a:t>B</a:t>
                      </a:r>
                    </a:p>
                  </a:txBody>
                  <a:tcPr/>
                </a:tc>
                <a:tc>
                  <a:txBody>
                    <a:bodyPr/>
                    <a:lstStyle/>
                    <a:p>
                      <a:pPr algn="ctr"/>
                      <a:r>
                        <a:rPr lang="en-US" b="1" dirty="0">
                          <a:solidFill>
                            <a:srgbClr val="660066"/>
                          </a:solidFill>
                        </a:rPr>
                        <a:t>1</a:t>
                      </a:r>
                    </a:p>
                  </a:txBody>
                  <a:tcPr/>
                </a:tc>
                <a:tc>
                  <a:txBody>
                    <a:bodyPr/>
                    <a:lstStyle/>
                    <a:p>
                      <a:pPr algn="ctr"/>
                      <a:r>
                        <a:rPr lang="en-US" b="1" dirty="0">
                          <a:solidFill>
                            <a:srgbClr val="660066"/>
                          </a:solidFill>
                        </a:rPr>
                        <a:t>1</a:t>
                      </a:r>
                    </a:p>
                  </a:txBody>
                  <a:tcPr/>
                </a:tc>
                <a:tc>
                  <a:txBody>
                    <a:bodyPr/>
                    <a:lstStyle/>
                    <a:p>
                      <a:pPr algn="ctr"/>
                      <a:r>
                        <a:rPr lang="en-US" b="1" dirty="0">
                          <a:solidFill>
                            <a:srgbClr val="660066"/>
                          </a:solidFill>
                        </a:rPr>
                        <a:t>1</a:t>
                      </a:r>
                    </a:p>
                  </a:txBody>
                  <a:tcPr/>
                </a:tc>
                <a:tc>
                  <a:txBody>
                    <a:bodyPr/>
                    <a:lstStyle/>
                    <a:p>
                      <a:pPr algn="ctr"/>
                      <a:r>
                        <a:rPr lang="en-US" b="1" dirty="0">
                          <a:solidFill>
                            <a:srgbClr val="660066"/>
                          </a:solidFill>
                        </a:rPr>
                        <a:t>1</a:t>
                      </a:r>
                    </a:p>
                  </a:txBody>
                  <a:tcPr/>
                </a:tc>
                <a:tc>
                  <a:txBody>
                    <a:bodyPr/>
                    <a:lstStyle/>
                    <a:p>
                      <a:pPr algn="ctr"/>
                      <a:r>
                        <a:rPr lang="en-US" b="1" dirty="0">
                          <a:solidFill>
                            <a:srgbClr val="660066"/>
                          </a:solidFill>
                        </a:rPr>
                        <a:t>0</a:t>
                      </a:r>
                    </a:p>
                  </a:txBody>
                  <a:tcPr/>
                </a:tc>
                <a:tc>
                  <a:txBody>
                    <a:bodyPr/>
                    <a:lstStyle/>
                    <a:p>
                      <a:pPr algn="ctr"/>
                      <a:r>
                        <a:rPr lang="en-US" b="1" dirty="0">
                          <a:solidFill>
                            <a:srgbClr val="660066"/>
                          </a:solidFill>
                        </a:rPr>
                        <a:t>0</a:t>
                      </a:r>
                    </a:p>
                  </a:txBody>
                  <a:tcPr/>
                </a:tc>
                <a:extLst>
                  <a:ext uri="{0D108BD9-81ED-4DB2-BD59-A6C34878D82A}">
                    <a16:rowId xmlns:a16="http://schemas.microsoft.com/office/drawing/2014/main" val="10002"/>
                  </a:ext>
                </a:extLst>
              </a:tr>
              <a:tr h="297400">
                <a:tc>
                  <a:txBody>
                    <a:bodyPr/>
                    <a:lstStyle/>
                    <a:p>
                      <a:pPr algn="ctr"/>
                      <a:r>
                        <a:rPr lang="en-US" b="1" dirty="0">
                          <a:solidFill>
                            <a:srgbClr val="660066"/>
                          </a:solidFill>
                        </a:rPr>
                        <a:t>C</a:t>
                      </a:r>
                    </a:p>
                  </a:txBody>
                  <a:tcPr/>
                </a:tc>
                <a:tc>
                  <a:txBody>
                    <a:bodyPr/>
                    <a:lstStyle/>
                    <a:p>
                      <a:pPr algn="ctr"/>
                      <a:r>
                        <a:rPr lang="en-US" b="1" dirty="0">
                          <a:solidFill>
                            <a:srgbClr val="660066"/>
                          </a:solidFill>
                        </a:rPr>
                        <a:t>0</a:t>
                      </a:r>
                    </a:p>
                  </a:txBody>
                  <a:tcPr/>
                </a:tc>
                <a:tc>
                  <a:txBody>
                    <a:bodyPr/>
                    <a:lstStyle/>
                    <a:p>
                      <a:pPr algn="ctr"/>
                      <a:r>
                        <a:rPr lang="en-US" b="1" dirty="0">
                          <a:solidFill>
                            <a:srgbClr val="660066"/>
                          </a:solidFill>
                        </a:rPr>
                        <a:t>1</a:t>
                      </a:r>
                    </a:p>
                  </a:txBody>
                  <a:tcPr/>
                </a:tc>
                <a:tc>
                  <a:txBody>
                    <a:bodyPr/>
                    <a:lstStyle/>
                    <a:p>
                      <a:pPr algn="ctr"/>
                      <a:r>
                        <a:rPr lang="en-US" b="1" dirty="0">
                          <a:solidFill>
                            <a:srgbClr val="660066"/>
                          </a:solidFill>
                        </a:rPr>
                        <a:t>1</a:t>
                      </a:r>
                    </a:p>
                  </a:txBody>
                  <a:tcPr/>
                </a:tc>
                <a:tc>
                  <a:txBody>
                    <a:bodyPr/>
                    <a:lstStyle/>
                    <a:p>
                      <a:pPr algn="ctr"/>
                      <a:r>
                        <a:rPr lang="en-US" b="1" dirty="0">
                          <a:solidFill>
                            <a:srgbClr val="660066"/>
                          </a:solidFill>
                        </a:rPr>
                        <a:t>0</a:t>
                      </a:r>
                    </a:p>
                  </a:txBody>
                  <a:tcPr/>
                </a:tc>
                <a:tc>
                  <a:txBody>
                    <a:bodyPr/>
                    <a:lstStyle/>
                    <a:p>
                      <a:pPr algn="ctr"/>
                      <a:r>
                        <a:rPr lang="en-US" b="1" dirty="0">
                          <a:solidFill>
                            <a:srgbClr val="660066"/>
                          </a:solidFill>
                        </a:rPr>
                        <a:t>1</a:t>
                      </a:r>
                    </a:p>
                  </a:txBody>
                  <a:tcPr/>
                </a:tc>
                <a:tc>
                  <a:txBody>
                    <a:bodyPr/>
                    <a:lstStyle/>
                    <a:p>
                      <a:pPr algn="ctr"/>
                      <a:r>
                        <a:rPr lang="en-US" b="1" dirty="0">
                          <a:solidFill>
                            <a:srgbClr val="660066"/>
                          </a:solidFill>
                        </a:rPr>
                        <a:t>1</a:t>
                      </a:r>
                    </a:p>
                  </a:txBody>
                  <a:tcPr/>
                </a:tc>
                <a:extLst>
                  <a:ext uri="{0D108BD9-81ED-4DB2-BD59-A6C34878D82A}">
                    <a16:rowId xmlns:a16="http://schemas.microsoft.com/office/drawing/2014/main" val="10003"/>
                  </a:ext>
                </a:extLst>
              </a:tr>
              <a:tr h="297400">
                <a:tc>
                  <a:txBody>
                    <a:bodyPr/>
                    <a:lstStyle/>
                    <a:p>
                      <a:pPr algn="ctr"/>
                      <a:r>
                        <a:rPr lang="en-US" b="1" dirty="0">
                          <a:solidFill>
                            <a:srgbClr val="660066"/>
                          </a:solidFill>
                        </a:rPr>
                        <a:t>D</a:t>
                      </a:r>
                    </a:p>
                  </a:txBody>
                  <a:tcPr/>
                </a:tc>
                <a:tc>
                  <a:txBody>
                    <a:bodyPr/>
                    <a:lstStyle/>
                    <a:p>
                      <a:pPr algn="ctr"/>
                      <a:r>
                        <a:rPr lang="en-US" b="1" dirty="0">
                          <a:solidFill>
                            <a:srgbClr val="660066"/>
                          </a:solidFill>
                        </a:rPr>
                        <a:t>0</a:t>
                      </a:r>
                    </a:p>
                  </a:txBody>
                  <a:tcPr/>
                </a:tc>
                <a:tc>
                  <a:txBody>
                    <a:bodyPr/>
                    <a:lstStyle/>
                    <a:p>
                      <a:pPr algn="ctr"/>
                      <a:r>
                        <a:rPr lang="en-US" b="1" dirty="0">
                          <a:solidFill>
                            <a:srgbClr val="660066"/>
                          </a:solidFill>
                        </a:rPr>
                        <a:t>1</a:t>
                      </a:r>
                    </a:p>
                  </a:txBody>
                  <a:tcPr/>
                </a:tc>
                <a:tc>
                  <a:txBody>
                    <a:bodyPr/>
                    <a:lstStyle/>
                    <a:p>
                      <a:pPr algn="ctr"/>
                      <a:r>
                        <a:rPr lang="en-US" b="1" dirty="0">
                          <a:solidFill>
                            <a:srgbClr val="660066"/>
                          </a:solidFill>
                        </a:rPr>
                        <a:t>0</a:t>
                      </a:r>
                    </a:p>
                  </a:txBody>
                  <a:tcPr/>
                </a:tc>
                <a:tc>
                  <a:txBody>
                    <a:bodyPr/>
                    <a:lstStyle/>
                    <a:p>
                      <a:pPr algn="ctr"/>
                      <a:r>
                        <a:rPr lang="en-US" b="1" dirty="0">
                          <a:solidFill>
                            <a:srgbClr val="660066"/>
                          </a:solidFill>
                        </a:rPr>
                        <a:t>1</a:t>
                      </a:r>
                    </a:p>
                  </a:txBody>
                  <a:tcPr/>
                </a:tc>
                <a:tc>
                  <a:txBody>
                    <a:bodyPr/>
                    <a:lstStyle/>
                    <a:p>
                      <a:pPr algn="ctr"/>
                      <a:r>
                        <a:rPr lang="en-US" b="1" dirty="0">
                          <a:solidFill>
                            <a:srgbClr val="660066"/>
                          </a:solidFill>
                        </a:rPr>
                        <a:t>1</a:t>
                      </a:r>
                    </a:p>
                  </a:txBody>
                  <a:tcPr/>
                </a:tc>
                <a:tc>
                  <a:txBody>
                    <a:bodyPr/>
                    <a:lstStyle/>
                    <a:p>
                      <a:pPr algn="ctr"/>
                      <a:r>
                        <a:rPr lang="en-US" b="1" dirty="0">
                          <a:solidFill>
                            <a:srgbClr val="660066"/>
                          </a:solidFill>
                        </a:rPr>
                        <a:t>0</a:t>
                      </a:r>
                    </a:p>
                  </a:txBody>
                  <a:tcPr/>
                </a:tc>
                <a:extLst>
                  <a:ext uri="{0D108BD9-81ED-4DB2-BD59-A6C34878D82A}">
                    <a16:rowId xmlns:a16="http://schemas.microsoft.com/office/drawing/2014/main" val="10004"/>
                  </a:ext>
                </a:extLst>
              </a:tr>
              <a:tr h="297400">
                <a:tc>
                  <a:txBody>
                    <a:bodyPr/>
                    <a:lstStyle/>
                    <a:p>
                      <a:pPr algn="ctr"/>
                      <a:r>
                        <a:rPr lang="en-US" b="1" dirty="0">
                          <a:solidFill>
                            <a:srgbClr val="660066"/>
                          </a:solidFill>
                        </a:rPr>
                        <a:t>E</a:t>
                      </a:r>
                    </a:p>
                  </a:txBody>
                  <a:tcPr/>
                </a:tc>
                <a:tc>
                  <a:txBody>
                    <a:bodyPr/>
                    <a:lstStyle/>
                    <a:p>
                      <a:pPr algn="ctr"/>
                      <a:r>
                        <a:rPr lang="en-US" b="1" dirty="0">
                          <a:solidFill>
                            <a:srgbClr val="660066"/>
                          </a:solidFill>
                        </a:rPr>
                        <a:t>0</a:t>
                      </a:r>
                    </a:p>
                  </a:txBody>
                  <a:tcPr/>
                </a:tc>
                <a:tc>
                  <a:txBody>
                    <a:bodyPr/>
                    <a:lstStyle/>
                    <a:p>
                      <a:pPr algn="ctr"/>
                      <a:r>
                        <a:rPr lang="en-US" b="1" dirty="0">
                          <a:solidFill>
                            <a:srgbClr val="660066"/>
                          </a:solidFill>
                        </a:rPr>
                        <a:t>0</a:t>
                      </a:r>
                    </a:p>
                  </a:txBody>
                  <a:tcPr/>
                </a:tc>
                <a:tc>
                  <a:txBody>
                    <a:bodyPr/>
                    <a:lstStyle/>
                    <a:p>
                      <a:pPr algn="ctr"/>
                      <a:r>
                        <a:rPr lang="en-US" b="1" dirty="0">
                          <a:solidFill>
                            <a:srgbClr val="660066"/>
                          </a:solidFill>
                        </a:rPr>
                        <a:t>1</a:t>
                      </a:r>
                    </a:p>
                  </a:txBody>
                  <a:tcPr/>
                </a:tc>
                <a:tc>
                  <a:txBody>
                    <a:bodyPr/>
                    <a:lstStyle/>
                    <a:p>
                      <a:pPr algn="ctr"/>
                      <a:r>
                        <a:rPr lang="en-US" b="1" dirty="0">
                          <a:solidFill>
                            <a:srgbClr val="660066"/>
                          </a:solidFill>
                        </a:rPr>
                        <a:t>1</a:t>
                      </a:r>
                    </a:p>
                  </a:txBody>
                  <a:tcPr/>
                </a:tc>
                <a:tc>
                  <a:txBody>
                    <a:bodyPr/>
                    <a:lstStyle/>
                    <a:p>
                      <a:pPr algn="ctr"/>
                      <a:r>
                        <a:rPr lang="en-US" b="1" dirty="0">
                          <a:solidFill>
                            <a:srgbClr val="660066"/>
                          </a:solidFill>
                        </a:rPr>
                        <a:t>1</a:t>
                      </a:r>
                    </a:p>
                  </a:txBody>
                  <a:tcPr/>
                </a:tc>
                <a:tc>
                  <a:txBody>
                    <a:bodyPr/>
                    <a:lstStyle/>
                    <a:p>
                      <a:pPr algn="ctr"/>
                      <a:r>
                        <a:rPr lang="en-US" b="1" dirty="0">
                          <a:solidFill>
                            <a:srgbClr val="660066"/>
                          </a:solidFill>
                        </a:rPr>
                        <a:t>1</a:t>
                      </a:r>
                    </a:p>
                  </a:txBody>
                  <a:tcPr/>
                </a:tc>
                <a:extLst>
                  <a:ext uri="{0D108BD9-81ED-4DB2-BD59-A6C34878D82A}">
                    <a16:rowId xmlns:a16="http://schemas.microsoft.com/office/drawing/2014/main" val="10005"/>
                  </a:ext>
                </a:extLst>
              </a:tr>
              <a:tr h="297400">
                <a:tc>
                  <a:txBody>
                    <a:bodyPr/>
                    <a:lstStyle/>
                    <a:p>
                      <a:pPr algn="ctr"/>
                      <a:r>
                        <a:rPr lang="en-US" b="1" dirty="0">
                          <a:solidFill>
                            <a:srgbClr val="660066"/>
                          </a:solidFill>
                        </a:rPr>
                        <a:t>F</a:t>
                      </a:r>
                    </a:p>
                  </a:txBody>
                  <a:tcPr/>
                </a:tc>
                <a:tc>
                  <a:txBody>
                    <a:bodyPr/>
                    <a:lstStyle/>
                    <a:p>
                      <a:pPr algn="ctr"/>
                      <a:r>
                        <a:rPr lang="en-US" b="1" dirty="0">
                          <a:solidFill>
                            <a:srgbClr val="660066"/>
                          </a:solidFill>
                        </a:rPr>
                        <a:t>0</a:t>
                      </a:r>
                    </a:p>
                  </a:txBody>
                  <a:tcPr/>
                </a:tc>
                <a:tc>
                  <a:txBody>
                    <a:bodyPr/>
                    <a:lstStyle/>
                    <a:p>
                      <a:pPr algn="ctr"/>
                      <a:r>
                        <a:rPr lang="en-US" b="1" dirty="0">
                          <a:solidFill>
                            <a:srgbClr val="660066"/>
                          </a:solidFill>
                        </a:rPr>
                        <a:t>0</a:t>
                      </a:r>
                    </a:p>
                  </a:txBody>
                  <a:tcPr/>
                </a:tc>
                <a:tc>
                  <a:txBody>
                    <a:bodyPr/>
                    <a:lstStyle/>
                    <a:p>
                      <a:pPr algn="ctr"/>
                      <a:r>
                        <a:rPr lang="en-US" b="1" dirty="0">
                          <a:solidFill>
                            <a:srgbClr val="660066"/>
                          </a:solidFill>
                        </a:rPr>
                        <a:t>1</a:t>
                      </a:r>
                    </a:p>
                  </a:txBody>
                  <a:tcPr/>
                </a:tc>
                <a:tc>
                  <a:txBody>
                    <a:bodyPr/>
                    <a:lstStyle/>
                    <a:p>
                      <a:pPr algn="ctr"/>
                      <a:r>
                        <a:rPr lang="en-US" b="1" dirty="0">
                          <a:solidFill>
                            <a:srgbClr val="660066"/>
                          </a:solidFill>
                        </a:rPr>
                        <a:t>0</a:t>
                      </a:r>
                    </a:p>
                  </a:txBody>
                  <a:tcPr/>
                </a:tc>
                <a:tc>
                  <a:txBody>
                    <a:bodyPr/>
                    <a:lstStyle/>
                    <a:p>
                      <a:pPr algn="ctr"/>
                      <a:r>
                        <a:rPr lang="en-US" b="1" dirty="0">
                          <a:solidFill>
                            <a:srgbClr val="660066"/>
                          </a:solidFill>
                        </a:rPr>
                        <a:t>1</a:t>
                      </a:r>
                    </a:p>
                  </a:txBody>
                  <a:tcPr/>
                </a:tc>
                <a:tc>
                  <a:txBody>
                    <a:bodyPr/>
                    <a:lstStyle/>
                    <a:p>
                      <a:pPr algn="ctr"/>
                      <a:r>
                        <a:rPr lang="en-US" b="1" dirty="0">
                          <a:solidFill>
                            <a:srgbClr val="660066"/>
                          </a:solidFill>
                        </a:rPr>
                        <a:t>1</a:t>
                      </a:r>
                    </a:p>
                  </a:txBody>
                  <a:tcPr/>
                </a:tc>
                <a:extLst>
                  <a:ext uri="{0D108BD9-81ED-4DB2-BD59-A6C34878D82A}">
                    <a16:rowId xmlns:a16="http://schemas.microsoft.com/office/drawing/2014/main" val="10006"/>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829649550"/>
              </p:ext>
            </p:extLst>
          </p:nvPr>
        </p:nvGraphicFramePr>
        <p:xfrm>
          <a:off x="5833448" y="2498873"/>
          <a:ext cx="2216788" cy="2560320"/>
        </p:xfrm>
        <a:graphic>
          <a:graphicData uri="http://schemas.openxmlformats.org/drawingml/2006/table">
            <a:tbl>
              <a:tblPr>
                <a:tableStyleId>{5202B0CA-FC54-4496-8BCA-5EF66A818D29}</a:tableStyleId>
              </a:tblPr>
              <a:tblGrid>
                <a:gridCol w="316684">
                  <a:extLst>
                    <a:ext uri="{9D8B030D-6E8A-4147-A177-3AD203B41FA5}">
                      <a16:colId xmlns:a16="http://schemas.microsoft.com/office/drawing/2014/main" val="20000"/>
                    </a:ext>
                  </a:extLst>
                </a:gridCol>
                <a:gridCol w="316684">
                  <a:extLst>
                    <a:ext uri="{9D8B030D-6E8A-4147-A177-3AD203B41FA5}">
                      <a16:colId xmlns:a16="http://schemas.microsoft.com/office/drawing/2014/main" val="20001"/>
                    </a:ext>
                  </a:extLst>
                </a:gridCol>
                <a:gridCol w="316684">
                  <a:extLst>
                    <a:ext uri="{9D8B030D-6E8A-4147-A177-3AD203B41FA5}">
                      <a16:colId xmlns:a16="http://schemas.microsoft.com/office/drawing/2014/main" val="20002"/>
                    </a:ext>
                  </a:extLst>
                </a:gridCol>
                <a:gridCol w="316684">
                  <a:extLst>
                    <a:ext uri="{9D8B030D-6E8A-4147-A177-3AD203B41FA5}">
                      <a16:colId xmlns:a16="http://schemas.microsoft.com/office/drawing/2014/main" val="20003"/>
                    </a:ext>
                  </a:extLst>
                </a:gridCol>
                <a:gridCol w="316684">
                  <a:extLst>
                    <a:ext uri="{9D8B030D-6E8A-4147-A177-3AD203B41FA5}">
                      <a16:colId xmlns:a16="http://schemas.microsoft.com/office/drawing/2014/main" val="20004"/>
                    </a:ext>
                  </a:extLst>
                </a:gridCol>
                <a:gridCol w="316684">
                  <a:extLst>
                    <a:ext uri="{9D8B030D-6E8A-4147-A177-3AD203B41FA5}">
                      <a16:colId xmlns:a16="http://schemas.microsoft.com/office/drawing/2014/main" val="20005"/>
                    </a:ext>
                  </a:extLst>
                </a:gridCol>
                <a:gridCol w="316684">
                  <a:extLst>
                    <a:ext uri="{9D8B030D-6E8A-4147-A177-3AD203B41FA5}">
                      <a16:colId xmlns:a16="http://schemas.microsoft.com/office/drawing/2014/main" val="20006"/>
                    </a:ext>
                  </a:extLst>
                </a:gridCol>
              </a:tblGrid>
              <a:tr h="304387">
                <a:tc>
                  <a:txBody>
                    <a:bodyPr/>
                    <a:lstStyle/>
                    <a:p>
                      <a:pPr algn="ctr"/>
                      <a:endParaRPr lang="en-US" b="1" dirty="0">
                        <a:solidFill>
                          <a:srgbClr val="660066"/>
                        </a:solidFill>
                      </a:endParaRPr>
                    </a:p>
                  </a:txBody>
                  <a:tcPr/>
                </a:tc>
                <a:tc>
                  <a:txBody>
                    <a:bodyPr/>
                    <a:lstStyle/>
                    <a:p>
                      <a:pPr algn="ctr"/>
                      <a:r>
                        <a:rPr lang="en-US" b="1" dirty="0">
                          <a:solidFill>
                            <a:srgbClr val="660066"/>
                          </a:solidFill>
                        </a:rPr>
                        <a:t>A</a:t>
                      </a:r>
                    </a:p>
                  </a:txBody>
                  <a:tcPr/>
                </a:tc>
                <a:tc>
                  <a:txBody>
                    <a:bodyPr/>
                    <a:lstStyle/>
                    <a:p>
                      <a:pPr algn="ctr"/>
                      <a:r>
                        <a:rPr lang="en-US" b="1" dirty="0">
                          <a:solidFill>
                            <a:srgbClr val="660066"/>
                          </a:solidFill>
                        </a:rPr>
                        <a:t>B</a:t>
                      </a:r>
                    </a:p>
                  </a:txBody>
                  <a:tcPr/>
                </a:tc>
                <a:tc>
                  <a:txBody>
                    <a:bodyPr/>
                    <a:lstStyle/>
                    <a:p>
                      <a:pPr algn="ctr"/>
                      <a:r>
                        <a:rPr lang="en-US" b="1" dirty="0">
                          <a:solidFill>
                            <a:srgbClr val="660066"/>
                          </a:solidFill>
                        </a:rPr>
                        <a:t>C</a:t>
                      </a:r>
                    </a:p>
                  </a:txBody>
                  <a:tcPr/>
                </a:tc>
                <a:tc>
                  <a:txBody>
                    <a:bodyPr/>
                    <a:lstStyle/>
                    <a:p>
                      <a:pPr algn="ctr"/>
                      <a:r>
                        <a:rPr lang="en-US" b="1" dirty="0">
                          <a:solidFill>
                            <a:srgbClr val="660066"/>
                          </a:solidFill>
                        </a:rPr>
                        <a:t>D</a:t>
                      </a:r>
                    </a:p>
                  </a:txBody>
                  <a:tcPr/>
                </a:tc>
                <a:tc>
                  <a:txBody>
                    <a:bodyPr/>
                    <a:lstStyle/>
                    <a:p>
                      <a:pPr algn="ctr"/>
                      <a:r>
                        <a:rPr lang="en-US" b="1" dirty="0">
                          <a:solidFill>
                            <a:srgbClr val="660066"/>
                          </a:solidFill>
                        </a:rPr>
                        <a:t>E</a:t>
                      </a:r>
                    </a:p>
                  </a:txBody>
                  <a:tcPr/>
                </a:tc>
                <a:tc>
                  <a:txBody>
                    <a:bodyPr/>
                    <a:lstStyle/>
                    <a:p>
                      <a:pPr algn="ctr"/>
                      <a:r>
                        <a:rPr lang="en-US" b="1" dirty="0">
                          <a:solidFill>
                            <a:srgbClr val="660066"/>
                          </a:solidFill>
                        </a:rPr>
                        <a:t>F</a:t>
                      </a:r>
                    </a:p>
                  </a:txBody>
                  <a:tcPr/>
                </a:tc>
                <a:extLst>
                  <a:ext uri="{0D108BD9-81ED-4DB2-BD59-A6C34878D82A}">
                    <a16:rowId xmlns:a16="http://schemas.microsoft.com/office/drawing/2014/main" val="10000"/>
                  </a:ext>
                </a:extLst>
              </a:tr>
              <a:tr h="304387">
                <a:tc>
                  <a:txBody>
                    <a:bodyPr/>
                    <a:lstStyle/>
                    <a:p>
                      <a:pPr algn="ctr"/>
                      <a:r>
                        <a:rPr lang="en-US" b="1" dirty="0">
                          <a:solidFill>
                            <a:srgbClr val="660066"/>
                          </a:solidFill>
                        </a:rPr>
                        <a:t>A</a:t>
                      </a:r>
                    </a:p>
                  </a:txBody>
                  <a:tcPr/>
                </a:tc>
                <a:tc>
                  <a:txBody>
                    <a:bodyPr/>
                    <a:lstStyle/>
                    <a:p>
                      <a:pPr algn="ctr"/>
                      <a:r>
                        <a:rPr lang="en-US" b="1" dirty="0">
                          <a:solidFill>
                            <a:srgbClr val="660066"/>
                          </a:solidFill>
                        </a:rPr>
                        <a:t>1</a:t>
                      </a:r>
                    </a:p>
                  </a:txBody>
                  <a:tcPr/>
                </a:tc>
                <a:tc>
                  <a:txBody>
                    <a:bodyPr/>
                    <a:lstStyle/>
                    <a:p>
                      <a:pPr algn="ctr"/>
                      <a:r>
                        <a:rPr lang="en-US" b="1" dirty="0">
                          <a:solidFill>
                            <a:srgbClr val="660066"/>
                          </a:solidFill>
                        </a:rPr>
                        <a:t>1</a:t>
                      </a:r>
                    </a:p>
                  </a:txBody>
                  <a:tcPr/>
                </a:tc>
                <a:tc>
                  <a:txBody>
                    <a:bodyPr/>
                    <a:lstStyle/>
                    <a:p>
                      <a:pPr algn="ctr"/>
                      <a:r>
                        <a:rPr lang="en-US" b="1" dirty="0">
                          <a:solidFill>
                            <a:srgbClr val="660066"/>
                          </a:solidFill>
                        </a:rPr>
                        <a:t>0</a:t>
                      </a:r>
                    </a:p>
                  </a:txBody>
                  <a:tcPr/>
                </a:tc>
                <a:tc>
                  <a:txBody>
                    <a:bodyPr/>
                    <a:lstStyle/>
                    <a:p>
                      <a:pPr algn="ctr"/>
                      <a:r>
                        <a:rPr lang="en-US" b="1" dirty="0">
                          <a:solidFill>
                            <a:srgbClr val="660066"/>
                          </a:solidFill>
                        </a:rPr>
                        <a:t>0</a:t>
                      </a:r>
                    </a:p>
                  </a:txBody>
                  <a:tcPr/>
                </a:tc>
                <a:tc>
                  <a:txBody>
                    <a:bodyPr/>
                    <a:lstStyle/>
                    <a:p>
                      <a:pPr algn="ctr"/>
                      <a:r>
                        <a:rPr lang="en-US" b="1" dirty="0">
                          <a:solidFill>
                            <a:srgbClr val="660066"/>
                          </a:solidFill>
                        </a:rPr>
                        <a:t>0</a:t>
                      </a:r>
                    </a:p>
                  </a:txBody>
                  <a:tcPr/>
                </a:tc>
                <a:tc>
                  <a:txBody>
                    <a:bodyPr/>
                    <a:lstStyle/>
                    <a:p>
                      <a:pPr algn="ctr"/>
                      <a:r>
                        <a:rPr lang="en-US" b="1" dirty="0">
                          <a:solidFill>
                            <a:srgbClr val="660066"/>
                          </a:solidFill>
                        </a:rPr>
                        <a:t>0</a:t>
                      </a:r>
                    </a:p>
                  </a:txBody>
                  <a:tcPr/>
                </a:tc>
                <a:extLst>
                  <a:ext uri="{0D108BD9-81ED-4DB2-BD59-A6C34878D82A}">
                    <a16:rowId xmlns:a16="http://schemas.microsoft.com/office/drawing/2014/main" val="10001"/>
                  </a:ext>
                </a:extLst>
              </a:tr>
              <a:tr h="304387">
                <a:tc>
                  <a:txBody>
                    <a:bodyPr/>
                    <a:lstStyle/>
                    <a:p>
                      <a:pPr algn="ctr"/>
                      <a:r>
                        <a:rPr lang="en-US" b="1" dirty="0">
                          <a:solidFill>
                            <a:srgbClr val="660066"/>
                          </a:solidFill>
                        </a:rPr>
                        <a:t>B</a:t>
                      </a:r>
                    </a:p>
                  </a:txBody>
                  <a:tcPr/>
                </a:tc>
                <a:tc>
                  <a:txBody>
                    <a:bodyPr/>
                    <a:lstStyle/>
                    <a:p>
                      <a:pPr algn="ctr"/>
                      <a:r>
                        <a:rPr lang="en-US" b="1" dirty="0">
                          <a:solidFill>
                            <a:srgbClr val="660066"/>
                          </a:solidFill>
                        </a:rPr>
                        <a:t>1</a:t>
                      </a:r>
                    </a:p>
                  </a:txBody>
                  <a:tcPr/>
                </a:tc>
                <a:tc>
                  <a:txBody>
                    <a:bodyPr/>
                    <a:lstStyle/>
                    <a:p>
                      <a:pPr algn="ctr"/>
                      <a:r>
                        <a:rPr lang="en-US" b="1" dirty="0">
                          <a:solidFill>
                            <a:srgbClr val="660066"/>
                          </a:solidFill>
                        </a:rPr>
                        <a:t>1</a:t>
                      </a:r>
                    </a:p>
                  </a:txBody>
                  <a:tcPr/>
                </a:tc>
                <a:tc>
                  <a:txBody>
                    <a:bodyPr/>
                    <a:lstStyle/>
                    <a:p>
                      <a:pPr algn="ctr"/>
                      <a:r>
                        <a:rPr lang="en-US" b="1" dirty="0">
                          <a:solidFill>
                            <a:srgbClr val="660066"/>
                          </a:solidFill>
                        </a:rPr>
                        <a:t>1</a:t>
                      </a:r>
                    </a:p>
                  </a:txBody>
                  <a:tcPr/>
                </a:tc>
                <a:tc>
                  <a:txBody>
                    <a:bodyPr/>
                    <a:lstStyle/>
                    <a:p>
                      <a:pPr algn="ctr"/>
                      <a:r>
                        <a:rPr lang="en-US" b="1" dirty="0">
                          <a:solidFill>
                            <a:srgbClr val="660066"/>
                          </a:solidFill>
                        </a:rPr>
                        <a:t>1</a:t>
                      </a:r>
                    </a:p>
                  </a:txBody>
                  <a:tcPr/>
                </a:tc>
                <a:tc>
                  <a:txBody>
                    <a:bodyPr/>
                    <a:lstStyle/>
                    <a:p>
                      <a:pPr algn="ctr"/>
                      <a:r>
                        <a:rPr lang="en-US" b="1" dirty="0">
                          <a:solidFill>
                            <a:srgbClr val="660066"/>
                          </a:solidFill>
                        </a:rPr>
                        <a:t>0</a:t>
                      </a:r>
                    </a:p>
                  </a:txBody>
                  <a:tcPr/>
                </a:tc>
                <a:tc>
                  <a:txBody>
                    <a:bodyPr/>
                    <a:lstStyle/>
                    <a:p>
                      <a:pPr algn="ctr"/>
                      <a:r>
                        <a:rPr lang="en-US" b="1" dirty="0">
                          <a:solidFill>
                            <a:srgbClr val="660066"/>
                          </a:solidFill>
                        </a:rPr>
                        <a:t>0</a:t>
                      </a:r>
                    </a:p>
                  </a:txBody>
                  <a:tcPr/>
                </a:tc>
                <a:extLst>
                  <a:ext uri="{0D108BD9-81ED-4DB2-BD59-A6C34878D82A}">
                    <a16:rowId xmlns:a16="http://schemas.microsoft.com/office/drawing/2014/main" val="10002"/>
                  </a:ext>
                </a:extLst>
              </a:tr>
              <a:tr h="304387">
                <a:tc>
                  <a:txBody>
                    <a:bodyPr/>
                    <a:lstStyle/>
                    <a:p>
                      <a:pPr algn="ctr"/>
                      <a:r>
                        <a:rPr lang="en-US" b="1" dirty="0">
                          <a:solidFill>
                            <a:srgbClr val="660066"/>
                          </a:solidFill>
                        </a:rPr>
                        <a:t>C</a:t>
                      </a:r>
                    </a:p>
                  </a:txBody>
                  <a:tcPr/>
                </a:tc>
                <a:tc>
                  <a:txBody>
                    <a:bodyPr/>
                    <a:lstStyle/>
                    <a:p>
                      <a:pPr algn="ctr"/>
                      <a:r>
                        <a:rPr lang="en-US" b="1" dirty="0">
                          <a:solidFill>
                            <a:srgbClr val="660066"/>
                          </a:solidFill>
                        </a:rPr>
                        <a:t>0</a:t>
                      </a:r>
                    </a:p>
                  </a:txBody>
                  <a:tcPr/>
                </a:tc>
                <a:tc>
                  <a:txBody>
                    <a:bodyPr/>
                    <a:lstStyle/>
                    <a:p>
                      <a:pPr algn="ctr"/>
                      <a:r>
                        <a:rPr lang="en-US" b="1" dirty="0">
                          <a:solidFill>
                            <a:srgbClr val="660066"/>
                          </a:solidFill>
                        </a:rPr>
                        <a:t>1</a:t>
                      </a:r>
                    </a:p>
                  </a:txBody>
                  <a:tcPr/>
                </a:tc>
                <a:tc>
                  <a:txBody>
                    <a:bodyPr/>
                    <a:lstStyle/>
                    <a:p>
                      <a:pPr algn="ctr"/>
                      <a:r>
                        <a:rPr lang="en-US" b="1" dirty="0">
                          <a:solidFill>
                            <a:srgbClr val="660066"/>
                          </a:solidFill>
                        </a:rPr>
                        <a:t>1</a:t>
                      </a:r>
                    </a:p>
                  </a:txBody>
                  <a:tcPr/>
                </a:tc>
                <a:tc>
                  <a:txBody>
                    <a:bodyPr/>
                    <a:lstStyle/>
                    <a:p>
                      <a:pPr algn="ctr"/>
                      <a:r>
                        <a:rPr lang="en-US" b="1" dirty="0">
                          <a:solidFill>
                            <a:srgbClr val="660066"/>
                          </a:solidFill>
                        </a:rPr>
                        <a:t>0</a:t>
                      </a:r>
                    </a:p>
                  </a:txBody>
                  <a:tcPr/>
                </a:tc>
                <a:tc>
                  <a:txBody>
                    <a:bodyPr/>
                    <a:lstStyle/>
                    <a:p>
                      <a:pPr algn="ctr"/>
                      <a:r>
                        <a:rPr lang="en-US" b="1" dirty="0">
                          <a:solidFill>
                            <a:srgbClr val="660066"/>
                          </a:solidFill>
                        </a:rPr>
                        <a:t>1</a:t>
                      </a:r>
                    </a:p>
                  </a:txBody>
                  <a:tcPr/>
                </a:tc>
                <a:tc>
                  <a:txBody>
                    <a:bodyPr/>
                    <a:lstStyle/>
                    <a:p>
                      <a:pPr algn="ctr"/>
                      <a:r>
                        <a:rPr lang="en-US" b="1" dirty="0">
                          <a:solidFill>
                            <a:srgbClr val="660066"/>
                          </a:solidFill>
                        </a:rPr>
                        <a:t>1</a:t>
                      </a:r>
                    </a:p>
                  </a:txBody>
                  <a:tcPr/>
                </a:tc>
                <a:extLst>
                  <a:ext uri="{0D108BD9-81ED-4DB2-BD59-A6C34878D82A}">
                    <a16:rowId xmlns:a16="http://schemas.microsoft.com/office/drawing/2014/main" val="10003"/>
                  </a:ext>
                </a:extLst>
              </a:tr>
              <a:tr h="304387">
                <a:tc>
                  <a:txBody>
                    <a:bodyPr/>
                    <a:lstStyle/>
                    <a:p>
                      <a:pPr algn="ctr"/>
                      <a:r>
                        <a:rPr lang="en-US" b="1" dirty="0">
                          <a:solidFill>
                            <a:srgbClr val="660066"/>
                          </a:solidFill>
                        </a:rPr>
                        <a:t>D</a:t>
                      </a:r>
                    </a:p>
                  </a:txBody>
                  <a:tcPr/>
                </a:tc>
                <a:tc>
                  <a:txBody>
                    <a:bodyPr/>
                    <a:lstStyle/>
                    <a:p>
                      <a:pPr algn="ctr"/>
                      <a:r>
                        <a:rPr lang="en-US" b="1" dirty="0">
                          <a:solidFill>
                            <a:srgbClr val="660066"/>
                          </a:solidFill>
                        </a:rPr>
                        <a:t>0</a:t>
                      </a:r>
                    </a:p>
                  </a:txBody>
                  <a:tcPr/>
                </a:tc>
                <a:tc>
                  <a:txBody>
                    <a:bodyPr/>
                    <a:lstStyle/>
                    <a:p>
                      <a:pPr algn="ctr"/>
                      <a:r>
                        <a:rPr lang="en-US" b="1" dirty="0">
                          <a:solidFill>
                            <a:srgbClr val="660066"/>
                          </a:solidFill>
                        </a:rPr>
                        <a:t>1</a:t>
                      </a:r>
                    </a:p>
                  </a:txBody>
                  <a:tcPr/>
                </a:tc>
                <a:tc>
                  <a:txBody>
                    <a:bodyPr/>
                    <a:lstStyle/>
                    <a:p>
                      <a:pPr algn="ctr"/>
                      <a:r>
                        <a:rPr lang="en-US" b="1" dirty="0">
                          <a:solidFill>
                            <a:srgbClr val="660066"/>
                          </a:solidFill>
                        </a:rPr>
                        <a:t>0</a:t>
                      </a:r>
                    </a:p>
                  </a:txBody>
                  <a:tcPr/>
                </a:tc>
                <a:tc>
                  <a:txBody>
                    <a:bodyPr/>
                    <a:lstStyle/>
                    <a:p>
                      <a:pPr algn="ctr"/>
                      <a:r>
                        <a:rPr lang="en-US" b="1" dirty="0">
                          <a:solidFill>
                            <a:srgbClr val="660066"/>
                          </a:solidFill>
                        </a:rPr>
                        <a:t>1</a:t>
                      </a:r>
                    </a:p>
                  </a:txBody>
                  <a:tcPr/>
                </a:tc>
                <a:tc>
                  <a:txBody>
                    <a:bodyPr/>
                    <a:lstStyle/>
                    <a:p>
                      <a:pPr algn="ctr"/>
                      <a:r>
                        <a:rPr lang="en-US" b="1" dirty="0">
                          <a:solidFill>
                            <a:srgbClr val="660066"/>
                          </a:solidFill>
                        </a:rPr>
                        <a:t>1</a:t>
                      </a:r>
                    </a:p>
                  </a:txBody>
                  <a:tcPr/>
                </a:tc>
                <a:tc>
                  <a:txBody>
                    <a:bodyPr/>
                    <a:lstStyle/>
                    <a:p>
                      <a:pPr algn="ctr"/>
                      <a:r>
                        <a:rPr lang="en-US" b="1" dirty="0">
                          <a:solidFill>
                            <a:srgbClr val="660066"/>
                          </a:solidFill>
                        </a:rPr>
                        <a:t>0</a:t>
                      </a:r>
                    </a:p>
                  </a:txBody>
                  <a:tcPr/>
                </a:tc>
                <a:extLst>
                  <a:ext uri="{0D108BD9-81ED-4DB2-BD59-A6C34878D82A}">
                    <a16:rowId xmlns:a16="http://schemas.microsoft.com/office/drawing/2014/main" val="10004"/>
                  </a:ext>
                </a:extLst>
              </a:tr>
              <a:tr h="304387">
                <a:tc>
                  <a:txBody>
                    <a:bodyPr/>
                    <a:lstStyle/>
                    <a:p>
                      <a:pPr algn="ctr"/>
                      <a:r>
                        <a:rPr lang="en-US" b="1" dirty="0">
                          <a:solidFill>
                            <a:srgbClr val="660066"/>
                          </a:solidFill>
                        </a:rPr>
                        <a:t>E</a:t>
                      </a:r>
                    </a:p>
                  </a:txBody>
                  <a:tcPr/>
                </a:tc>
                <a:tc>
                  <a:txBody>
                    <a:bodyPr/>
                    <a:lstStyle/>
                    <a:p>
                      <a:pPr algn="ctr"/>
                      <a:r>
                        <a:rPr lang="en-US" b="1" dirty="0">
                          <a:solidFill>
                            <a:srgbClr val="660066"/>
                          </a:solidFill>
                        </a:rPr>
                        <a:t>0</a:t>
                      </a:r>
                    </a:p>
                  </a:txBody>
                  <a:tcPr/>
                </a:tc>
                <a:tc>
                  <a:txBody>
                    <a:bodyPr/>
                    <a:lstStyle/>
                    <a:p>
                      <a:pPr algn="ctr"/>
                      <a:r>
                        <a:rPr lang="en-US" b="1" dirty="0">
                          <a:solidFill>
                            <a:srgbClr val="660066"/>
                          </a:solidFill>
                        </a:rPr>
                        <a:t>0</a:t>
                      </a:r>
                    </a:p>
                  </a:txBody>
                  <a:tcPr/>
                </a:tc>
                <a:tc>
                  <a:txBody>
                    <a:bodyPr/>
                    <a:lstStyle/>
                    <a:p>
                      <a:pPr algn="ctr"/>
                      <a:r>
                        <a:rPr lang="en-US" b="1" dirty="0">
                          <a:solidFill>
                            <a:srgbClr val="660066"/>
                          </a:solidFill>
                        </a:rPr>
                        <a:t>1</a:t>
                      </a:r>
                    </a:p>
                  </a:txBody>
                  <a:tcPr/>
                </a:tc>
                <a:tc>
                  <a:txBody>
                    <a:bodyPr/>
                    <a:lstStyle/>
                    <a:p>
                      <a:pPr algn="ctr"/>
                      <a:r>
                        <a:rPr lang="en-US" b="1" dirty="0">
                          <a:solidFill>
                            <a:srgbClr val="660066"/>
                          </a:solidFill>
                        </a:rPr>
                        <a:t>1</a:t>
                      </a:r>
                    </a:p>
                  </a:txBody>
                  <a:tcPr/>
                </a:tc>
                <a:tc>
                  <a:txBody>
                    <a:bodyPr/>
                    <a:lstStyle/>
                    <a:p>
                      <a:pPr algn="ctr"/>
                      <a:r>
                        <a:rPr lang="en-US" b="1" dirty="0">
                          <a:solidFill>
                            <a:srgbClr val="660066"/>
                          </a:solidFill>
                        </a:rPr>
                        <a:t>1</a:t>
                      </a:r>
                    </a:p>
                  </a:txBody>
                  <a:tcPr/>
                </a:tc>
                <a:tc>
                  <a:txBody>
                    <a:bodyPr/>
                    <a:lstStyle/>
                    <a:p>
                      <a:pPr algn="ctr"/>
                      <a:r>
                        <a:rPr lang="en-US" b="1" dirty="0">
                          <a:solidFill>
                            <a:srgbClr val="660066"/>
                          </a:solidFill>
                        </a:rPr>
                        <a:t>1</a:t>
                      </a:r>
                    </a:p>
                  </a:txBody>
                  <a:tcPr/>
                </a:tc>
                <a:extLst>
                  <a:ext uri="{0D108BD9-81ED-4DB2-BD59-A6C34878D82A}">
                    <a16:rowId xmlns:a16="http://schemas.microsoft.com/office/drawing/2014/main" val="10005"/>
                  </a:ext>
                </a:extLst>
              </a:tr>
              <a:tr h="304387">
                <a:tc>
                  <a:txBody>
                    <a:bodyPr/>
                    <a:lstStyle/>
                    <a:p>
                      <a:pPr algn="ctr"/>
                      <a:r>
                        <a:rPr lang="en-US" b="1" dirty="0">
                          <a:solidFill>
                            <a:srgbClr val="660066"/>
                          </a:solidFill>
                        </a:rPr>
                        <a:t>F</a:t>
                      </a:r>
                    </a:p>
                  </a:txBody>
                  <a:tcPr/>
                </a:tc>
                <a:tc>
                  <a:txBody>
                    <a:bodyPr/>
                    <a:lstStyle/>
                    <a:p>
                      <a:pPr algn="ctr"/>
                      <a:r>
                        <a:rPr lang="en-US" b="1" dirty="0">
                          <a:solidFill>
                            <a:srgbClr val="660066"/>
                          </a:solidFill>
                        </a:rPr>
                        <a:t>0</a:t>
                      </a:r>
                    </a:p>
                  </a:txBody>
                  <a:tcPr/>
                </a:tc>
                <a:tc>
                  <a:txBody>
                    <a:bodyPr/>
                    <a:lstStyle/>
                    <a:p>
                      <a:pPr algn="ctr"/>
                      <a:r>
                        <a:rPr lang="en-US" b="1" dirty="0">
                          <a:solidFill>
                            <a:srgbClr val="660066"/>
                          </a:solidFill>
                        </a:rPr>
                        <a:t>0</a:t>
                      </a:r>
                    </a:p>
                  </a:txBody>
                  <a:tcPr/>
                </a:tc>
                <a:tc>
                  <a:txBody>
                    <a:bodyPr/>
                    <a:lstStyle/>
                    <a:p>
                      <a:pPr algn="ctr"/>
                      <a:r>
                        <a:rPr lang="en-US" b="1" dirty="0">
                          <a:solidFill>
                            <a:srgbClr val="660066"/>
                          </a:solidFill>
                        </a:rPr>
                        <a:t>1</a:t>
                      </a:r>
                    </a:p>
                  </a:txBody>
                  <a:tcPr/>
                </a:tc>
                <a:tc>
                  <a:txBody>
                    <a:bodyPr/>
                    <a:lstStyle/>
                    <a:p>
                      <a:pPr algn="ctr"/>
                      <a:r>
                        <a:rPr lang="en-US" b="1" dirty="0">
                          <a:solidFill>
                            <a:srgbClr val="660066"/>
                          </a:solidFill>
                        </a:rPr>
                        <a:t>0</a:t>
                      </a:r>
                    </a:p>
                  </a:txBody>
                  <a:tcPr/>
                </a:tc>
                <a:tc>
                  <a:txBody>
                    <a:bodyPr/>
                    <a:lstStyle/>
                    <a:p>
                      <a:pPr algn="ctr"/>
                      <a:r>
                        <a:rPr lang="en-US" b="1" dirty="0">
                          <a:solidFill>
                            <a:srgbClr val="660066"/>
                          </a:solidFill>
                        </a:rPr>
                        <a:t>1</a:t>
                      </a:r>
                    </a:p>
                  </a:txBody>
                  <a:tcPr/>
                </a:tc>
                <a:tc>
                  <a:txBody>
                    <a:bodyPr/>
                    <a:lstStyle/>
                    <a:p>
                      <a:pPr algn="ctr"/>
                      <a:r>
                        <a:rPr lang="en-US" b="1" dirty="0">
                          <a:solidFill>
                            <a:srgbClr val="660066"/>
                          </a:solidFill>
                        </a:rPr>
                        <a:t>1</a:t>
                      </a:r>
                    </a:p>
                  </a:txBody>
                  <a:tcPr/>
                </a:tc>
                <a:extLst>
                  <a:ext uri="{0D108BD9-81ED-4DB2-BD59-A6C34878D82A}">
                    <a16:rowId xmlns:a16="http://schemas.microsoft.com/office/drawing/2014/main" val="10006"/>
                  </a:ext>
                </a:extLst>
              </a:tr>
            </a:tbl>
          </a:graphicData>
        </a:graphic>
      </p:graphicFrame>
      <p:sp>
        <p:nvSpPr>
          <p:cNvPr id="7" name="TextBox 6"/>
          <p:cNvSpPr txBox="1"/>
          <p:nvPr/>
        </p:nvSpPr>
        <p:spPr>
          <a:xfrm>
            <a:off x="5411154" y="3541454"/>
            <a:ext cx="725747" cy="369332"/>
          </a:xfrm>
          <a:prstGeom prst="rect">
            <a:avLst/>
          </a:prstGeom>
          <a:noFill/>
        </p:spPr>
        <p:txBody>
          <a:bodyPr wrap="square" rtlCol="0">
            <a:spAutoFit/>
          </a:bodyPr>
          <a:lstStyle/>
          <a:p>
            <a:r>
              <a:rPr lang="en-US" b="1" dirty="0"/>
              <a:t>X</a:t>
            </a:r>
          </a:p>
        </p:txBody>
      </p:sp>
      <p:sp>
        <p:nvSpPr>
          <p:cNvPr id="8" name="TextBox 7"/>
          <p:cNvSpPr txBox="1"/>
          <p:nvPr/>
        </p:nvSpPr>
        <p:spPr>
          <a:xfrm>
            <a:off x="8132707" y="3509188"/>
            <a:ext cx="725747" cy="369332"/>
          </a:xfrm>
          <a:prstGeom prst="rect">
            <a:avLst/>
          </a:prstGeom>
          <a:noFill/>
        </p:spPr>
        <p:txBody>
          <a:bodyPr wrap="square" rtlCol="0">
            <a:spAutoFit/>
          </a:bodyPr>
          <a:lstStyle/>
          <a:p>
            <a:r>
              <a:rPr lang="en-US" b="1" dirty="0"/>
              <a:t>=</a:t>
            </a:r>
          </a:p>
        </p:txBody>
      </p:sp>
      <p:graphicFrame>
        <p:nvGraphicFramePr>
          <p:cNvPr id="10" name="Table 9"/>
          <p:cNvGraphicFramePr>
            <a:graphicFrameLocks noGrp="1"/>
          </p:cNvGraphicFramePr>
          <p:nvPr>
            <p:extLst>
              <p:ext uri="{D42A27DB-BD31-4B8C-83A1-F6EECF244321}">
                <p14:modId xmlns:p14="http://schemas.microsoft.com/office/powerpoint/2010/main" val="436125161"/>
              </p:ext>
            </p:extLst>
          </p:nvPr>
        </p:nvGraphicFramePr>
        <p:xfrm>
          <a:off x="8707400" y="2498873"/>
          <a:ext cx="2216788" cy="2560320"/>
        </p:xfrm>
        <a:graphic>
          <a:graphicData uri="http://schemas.openxmlformats.org/drawingml/2006/table">
            <a:tbl>
              <a:tblPr>
                <a:tableStyleId>{5202B0CA-FC54-4496-8BCA-5EF66A818D29}</a:tableStyleId>
              </a:tblPr>
              <a:tblGrid>
                <a:gridCol w="316684">
                  <a:extLst>
                    <a:ext uri="{9D8B030D-6E8A-4147-A177-3AD203B41FA5}">
                      <a16:colId xmlns:a16="http://schemas.microsoft.com/office/drawing/2014/main" val="20000"/>
                    </a:ext>
                  </a:extLst>
                </a:gridCol>
                <a:gridCol w="316684">
                  <a:extLst>
                    <a:ext uri="{9D8B030D-6E8A-4147-A177-3AD203B41FA5}">
                      <a16:colId xmlns:a16="http://schemas.microsoft.com/office/drawing/2014/main" val="20001"/>
                    </a:ext>
                  </a:extLst>
                </a:gridCol>
                <a:gridCol w="316684">
                  <a:extLst>
                    <a:ext uri="{9D8B030D-6E8A-4147-A177-3AD203B41FA5}">
                      <a16:colId xmlns:a16="http://schemas.microsoft.com/office/drawing/2014/main" val="20002"/>
                    </a:ext>
                  </a:extLst>
                </a:gridCol>
                <a:gridCol w="316684">
                  <a:extLst>
                    <a:ext uri="{9D8B030D-6E8A-4147-A177-3AD203B41FA5}">
                      <a16:colId xmlns:a16="http://schemas.microsoft.com/office/drawing/2014/main" val="20003"/>
                    </a:ext>
                  </a:extLst>
                </a:gridCol>
                <a:gridCol w="316684">
                  <a:extLst>
                    <a:ext uri="{9D8B030D-6E8A-4147-A177-3AD203B41FA5}">
                      <a16:colId xmlns:a16="http://schemas.microsoft.com/office/drawing/2014/main" val="20004"/>
                    </a:ext>
                  </a:extLst>
                </a:gridCol>
                <a:gridCol w="316684">
                  <a:extLst>
                    <a:ext uri="{9D8B030D-6E8A-4147-A177-3AD203B41FA5}">
                      <a16:colId xmlns:a16="http://schemas.microsoft.com/office/drawing/2014/main" val="20005"/>
                    </a:ext>
                  </a:extLst>
                </a:gridCol>
                <a:gridCol w="316684">
                  <a:extLst>
                    <a:ext uri="{9D8B030D-6E8A-4147-A177-3AD203B41FA5}">
                      <a16:colId xmlns:a16="http://schemas.microsoft.com/office/drawing/2014/main" val="20006"/>
                    </a:ext>
                  </a:extLst>
                </a:gridCol>
              </a:tblGrid>
              <a:tr h="304387">
                <a:tc>
                  <a:txBody>
                    <a:bodyPr/>
                    <a:lstStyle/>
                    <a:p>
                      <a:pPr algn="ctr"/>
                      <a:endParaRPr lang="en-US" b="1" dirty="0">
                        <a:solidFill>
                          <a:srgbClr val="660066"/>
                        </a:solidFill>
                      </a:endParaRPr>
                    </a:p>
                  </a:txBody>
                  <a:tcPr/>
                </a:tc>
                <a:tc>
                  <a:txBody>
                    <a:bodyPr/>
                    <a:lstStyle/>
                    <a:p>
                      <a:pPr algn="ctr"/>
                      <a:r>
                        <a:rPr lang="en-US" b="1" dirty="0">
                          <a:solidFill>
                            <a:srgbClr val="660066"/>
                          </a:solidFill>
                        </a:rPr>
                        <a:t>A</a:t>
                      </a:r>
                    </a:p>
                  </a:txBody>
                  <a:tcPr/>
                </a:tc>
                <a:tc>
                  <a:txBody>
                    <a:bodyPr/>
                    <a:lstStyle/>
                    <a:p>
                      <a:pPr algn="ctr"/>
                      <a:r>
                        <a:rPr lang="en-US" b="1" dirty="0">
                          <a:solidFill>
                            <a:srgbClr val="660066"/>
                          </a:solidFill>
                        </a:rPr>
                        <a:t>B</a:t>
                      </a:r>
                    </a:p>
                  </a:txBody>
                  <a:tcPr/>
                </a:tc>
                <a:tc>
                  <a:txBody>
                    <a:bodyPr/>
                    <a:lstStyle/>
                    <a:p>
                      <a:pPr algn="ctr"/>
                      <a:r>
                        <a:rPr lang="en-US" b="1" dirty="0">
                          <a:solidFill>
                            <a:srgbClr val="660066"/>
                          </a:solidFill>
                        </a:rPr>
                        <a:t>C</a:t>
                      </a:r>
                    </a:p>
                  </a:txBody>
                  <a:tcPr/>
                </a:tc>
                <a:tc>
                  <a:txBody>
                    <a:bodyPr/>
                    <a:lstStyle/>
                    <a:p>
                      <a:pPr algn="ctr"/>
                      <a:r>
                        <a:rPr lang="en-US" b="1" dirty="0">
                          <a:solidFill>
                            <a:srgbClr val="660066"/>
                          </a:solidFill>
                        </a:rPr>
                        <a:t>D</a:t>
                      </a:r>
                    </a:p>
                  </a:txBody>
                  <a:tcPr/>
                </a:tc>
                <a:tc>
                  <a:txBody>
                    <a:bodyPr/>
                    <a:lstStyle/>
                    <a:p>
                      <a:pPr algn="ctr"/>
                      <a:r>
                        <a:rPr lang="en-US" b="1" dirty="0">
                          <a:solidFill>
                            <a:srgbClr val="660066"/>
                          </a:solidFill>
                        </a:rPr>
                        <a:t>E</a:t>
                      </a:r>
                    </a:p>
                  </a:txBody>
                  <a:tcPr/>
                </a:tc>
                <a:tc>
                  <a:txBody>
                    <a:bodyPr/>
                    <a:lstStyle/>
                    <a:p>
                      <a:pPr algn="ctr"/>
                      <a:r>
                        <a:rPr lang="en-US" b="1" dirty="0">
                          <a:solidFill>
                            <a:srgbClr val="660066"/>
                          </a:solidFill>
                        </a:rPr>
                        <a:t>F</a:t>
                      </a:r>
                    </a:p>
                  </a:txBody>
                  <a:tcPr/>
                </a:tc>
                <a:extLst>
                  <a:ext uri="{0D108BD9-81ED-4DB2-BD59-A6C34878D82A}">
                    <a16:rowId xmlns:a16="http://schemas.microsoft.com/office/drawing/2014/main" val="10000"/>
                  </a:ext>
                </a:extLst>
              </a:tr>
              <a:tr h="304387">
                <a:tc>
                  <a:txBody>
                    <a:bodyPr/>
                    <a:lstStyle/>
                    <a:p>
                      <a:pPr algn="ctr"/>
                      <a:r>
                        <a:rPr lang="en-US" b="1" dirty="0">
                          <a:solidFill>
                            <a:srgbClr val="660066"/>
                          </a:solidFill>
                        </a:rPr>
                        <a:t>A</a:t>
                      </a:r>
                    </a:p>
                  </a:txBody>
                  <a:tcPr/>
                </a:tc>
                <a:tc>
                  <a:txBody>
                    <a:bodyPr/>
                    <a:lstStyle/>
                    <a:p>
                      <a:pPr algn="ctr"/>
                      <a:r>
                        <a:rPr lang="en-US" b="1" dirty="0">
                          <a:solidFill>
                            <a:srgbClr val="660066"/>
                          </a:solidFill>
                        </a:rPr>
                        <a:t>2</a:t>
                      </a:r>
                    </a:p>
                  </a:txBody>
                  <a:tcPr/>
                </a:tc>
                <a:tc>
                  <a:txBody>
                    <a:bodyPr/>
                    <a:lstStyle/>
                    <a:p>
                      <a:pPr algn="ctr"/>
                      <a:r>
                        <a:rPr lang="en-US" b="1" dirty="0">
                          <a:solidFill>
                            <a:srgbClr val="660066"/>
                          </a:solidFill>
                        </a:rPr>
                        <a:t>2</a:t>
                      </a:r>
                    </a:p>
                  </a:txBody>
                  <a:tcPr/>
                </a:tc>
                <a:tc>
                  <a:txBody>
                    <a:bodyPr/>
                    <a:lstStyle/>
                    <a:p>
                      <a:pPr algn="ctr"/>
                      <a:r>
                        <a:rPr lang="en-US" b="1" dirty="0">
                          <a:solidFill>
                            <a:srgbClr val="660066"/>
                          </a:solidFill>
                        </a:rPr>
                        <a:t>1</a:t>
                      </a:r>
                    </a:p>
                  </a:txBody>
                  <a:tcPr/>
                </a:tc>
                <a:tc>
                  <a:txBody>
                    <a:bodyPr/>
                    <a:lstStyle/>
                    <a:p>
                      <a:pPr algn="ctr"/>
                      <a:r>
                        <a:rPr lang="en-US" b="1" dirty="0">
                          <a:solidFill>
                            <a:srgbClr val="660066"/>
                          </a:solidFill>
                        </a:rPr>
                        <a:t>1</a:t>
                      </a:r>
                    </a:p>
                  </a:txBody>
                  <a:tcPr/>
                </a:tc>
                <a:tc>
                  <a:txBody>
                    <a:bodyPr/>
                    <a:lstStyle/>
                    <a:p>
                      <a:pPr algn="ctr"/>
                      <a:r>
                        <a:rPr lang="en-US" b="1" dirty="0">
                          <a:solidFill>
                            <a:srgbClr val="660066"/>
                          </a:solidFill>
                        </a:rPr>
                        <a:t>0</a:t>
                      </a:r>
                    </a:p>
                  </a:txBody>
                  <a:tcPr/>
                </a:tc>
                <a:tc>
                  <a:txBody>
                    <a:bodyPr/>
                    <a:lstStyle/>
                    <a:p>
                      <a:pPr algn="ctr"/>
                      <a:r>
                        <a:rPr lang="en-US" b="1" dirty="0">
                          <a:solidFill>
                            <a:srgbClr val="660066"/>
                          </a:solidFill>
                        </a:rPr>
                        <a:t>0</a:t>
                      </a:r>
                    </a:p>
                  </a:txBody>
                  <a:tcPr/>
                </a:tc>
                <a:extLst>
                  <a:ext uri="{0D108BD9-81ED-4DB2-BD59-A6C34878D82A}">
                    <a16:rowId xmlns:a16="http://schemas.microsoft.com/office/drawing/2014/main" val="10001"/>
                  </a:ext>
                </a:extLst>
              </a:tr>
              <a:tr h="304387">
                <a:tc>
                  <a:txBody>
                    <a:bodyPr/>
                    <a:lstStyle/>
                    <a:p>
                      <a:pPr algn="ctr"/>
                      <a:r>
                        <a:rPr lang="en-US" b="1" dirty="0">
                          <a:solidFill>
                            <a:srgbClr val="660066"/>
                          </a:solidFill>
                        </a:rPr>
                        <a:t>B</a:t>
                      </a:r>
                    </a:p>
                  </a:txBody>
                  <a:tcPr/>
                </a:tc>
                <a:tc>
                  <a:txBody>
                    <a:bodyPr/>
                    <a:lstStyle/>
                    <a:p>
                      <a:pPr algn="ctr"/>
                      <a:r>
                        <a:rPr lang="en-US" b="1" dirty="0">
                          <a:solidFill>
                            <a:srgbClr val="660066"/>
                          </a:solidFill>
                        </a:rPr>
                        <a:t>2</a:t>
                      </a:r>
                    </a:p>
                  </a:txBody>
                  <a:tcPr/>
                </a:tc>
                <a:tc>
                  <a:txBody>
                    <a:bodyPr/>
                    <a:lstStyle/>
                    <a:p>
                      <a:pPr algn="ctr"/>
                      <a:r>
                        <a:rPr lang="en-US" b="1" dirty="0">
                          <a:solidFill>
                            <a:srgbClr val="660066"/>
                          </a:solidFill>
                        </a:rPr>
                        <a:t>4</a:t>
                      </a:r>
                    </a:p>
                  </a:txBody>
                  <a:tcPr/>
                </a:tc>
                <a:tc>
                  <a:txBody>
                    <a:bodyPr/>
                    <a:lstStyle/>
                    <a:p>
                      <a:pPr algn="ctr"/>
                      <a:r>
                        <a:rPr lang="en-US" b="1" dirty="0">
                          <a:solidFill>
                            <a:srgbClr val="660066"/>
                          </a:solidFill>
                        </a:rPr>
                        <a:t>2</a:t>
                      </a:r>
                    </a:p>
                  </a:txBody>
                  <a:tcPr/>
                </a:tc>
                <a:tc>
                  <a:txBody>
                    <a:bodyPr/>
                    <a:lstStyle/>
                    <a:p>
                      <a:pPr algn="ctr"/>
                      <a:r>
                        <a:rPr lang="en-US" b="1" dirty="0">
                          <a:solidFill>
                            <a:srgbClr val="660066"/>
                          </a:solidFill>
                        </a:rPr>
                        <a:t>2</a:t>
                      </a:r>
                    </a:p>
                  </a:txBody>
                  <a:tcPr/>
                </a:tc>
                <a:tc>
                  <a:txBody>
                    <a:bodyPr/>
                    <a:lstStyle/>
                    <a:p>
                      <a:pPr algn="ctr"/>
                      <a:r>
                        <a:rPr lang="en-US" b="1" dirty="0">
                          <a:solidFill>
                            <a:srgbClr val="660066"/>
                          </a:solidFill>
                        </a:rPr>
                        <a:t>2</a:t>
                      </a:r>
                    </a:p>
                  </a:txBody>
                  <a:tcPr/>
                </a:tc>
                <a:tc>
                  <a:txBody>
                    <a:bodyPr/>
                    <a:lstStyle/>
                    <a:p>
                      <a:pPr algn="ctr"/>
                      <a:r>
                        <a:rPr lang="en-US" b="1" dirty="0">
                          <a:solidFill>
                            <a:srgbClr val="660066"/>
                          </a:solidFill>
                        </a:rPr>
                        <a:t>1</a:t>
                      </a:r>
                    </a:p>
                  </a:txBody>
                  <a:tcPr/>
                </a:tc>
                <a:extLst>
                  <a:ext uri="{0D108BD9-81ED-4DB2-BD59-A6C34878D82A}">
                    <a16:rowId xmlns:a16="http://schemas.microsoft.com/office/drawing/2014/main" val="10002"/>
                  </a:ext>
                </a:extLst>
              </a:tr>
              <a:tr h="304387">
                <a:tc>
                  <a:txBody>
                    <a:bodyPr/>
                    <a:lstStyle/>
                    <a:p>
                      <a:pPr algn="ctr"/>
                      <a:r>
                        <a:rPr lang="en-US" b="1" dirty="0">
                          <a:solidFill>
                            <a:srgbClr val="660066"/>
                          </a:solidFill>
                        </a:rPr>
                        <a:t>C</a:t>
                      </a:r>
                    </a:p>
                  </a:txBody>
                  <a:tcPr/>
                </a:tc>
                <a:tc>
                  <a:txBody>
                    <a:bodyPr/>
                    <a:lstStyle/>
                    <a:p>
                      <a:pPr algn="ctr"/>
                      <a:r>
                        <a:rPr lang="en-US" b="1" dirty="0">
                          <a:solidFill>
                            <a:srgbClr val="660066"/>
                          </a:solidFill>
                        </a:rPr>
                        <a:t>1</a:t>
                      </a:r>
                    </a:p>
                  </a:txBody>
                  <a:tcPr/>
                </a:tc>
                <a:tc>
                  <a:txBody>
                    <a:bodyPr/>
                    <a:lstStyle/>
                    <a:p>
                      <a:pPr algn="ctr"/>
                      <a:r>
                        <a:rPr lang="en-US" b="1" dirty="0">
                          <a:solidFill>
                            <a:srgbClr val="660066"/>
                          </a:solidFill>
                        </a:rPr>
                        <a:t>2</a:t>
                      </a:r>
                    </a:p>
                  </a:txBody>
                  <a:tcPr/>
                </a:tc>
                <a:tc>
                  <a:txBody>
                    <a:bodyPr/>
                    <a:lstStyle/>
                    <a:p>
                      <a:pPr algn="ctr"/>
                      <a:r>
                        <a:rPr lang="en-US" b="1" dirty="0">
                          <a:solidFill>
                            <a:srgbClr val="660066"/>
                          </a:solidFill>
                        </a:rPr>
                        <a:t>4</a:t>
                      </a:r>
                    </a:p>
                  </a:txBody>
                  <a:tcPr/>
                </a:tc>
                <a:tc>
                  <a:txBody>
                    <a:bodyPr/>
                    <a:lstStyle/>
                    <a:p>
                      <a:pPr algn="ctr"/>
                      <a:r>
                        <a:rPr lang="en-US" b="1" dirty="0">
                          <a:solidFill>
                            <a:srgbClr val="660066"/>
                          </a:solidFill>
                        </a:rPr>
                        <a:t>2</a:t>
                      </a:r>
                    </a:p>
                  </a:txBody>
                  <a:tcPr/>
                </a:tc>
                <a:tc>
                  <a:txBody>
                    <a:bodyPr/>
                    <a:lstStyle/>
                    <a:p>
                      <a:pPr algn="ctr"/>
                      <a:r>
                        <a:rPr lang="en-US" b="1" dirty="0">
                          <a:solidFill>
                            <a:srgbClr val="660066"/>
                          </a:solidFill>
                        </a:rPr>
                        <a:t>3</a:t>
                      </a:r>
                    </a:p>
                  </a:txBody>
                  <a:tcPr/>
                </a:tc>
                <a:tc>
                  <a:txBody>
                    <a:bodyPr/>
                    <a:lstStyle/>
                    <a:p>
                      <a:pPr algn="ctr"/>
                      <a:r>
                        <a:rPr lang="en-US" b="1" dirty="0">
                          <a:solidFill>
                            <a:srgbClr val="660066"/>
                          </a:solidFill>
                        </a:rPr>
                        <a:t>3</a:t>
                      </a:r>
                    </a:p>
                  </a:txBody>
                  <a:tcPr/>
                </a:tc>
                <a:extLst>
                  <a:ext uri="{0D108BD9-81ED-4DB2-BD59-A6C34878D82A}">
                    <a16:rowId xmlns:a16="http://schemas.microsoft.com/office/drawing/2014/main" val="10003"/>
                  </a:ext>
                </a:extLst>
              </a:tr>
              <a:tr h="304387">
                <a:tc>
                  <a:txBody>
                    <a:bodyPr/>
                    <a:lstStyle/>
                    <a:p>
                      <a:pPr algn="ctr"/>
                      <a:r>
                        <a:rPr lang="en-US" b="1" dirty="0">
                          <a:solidFill>
                            <a:srgbClr val="660066"/>
                          </a:solidFill>
                        </a:rPr>
                        <a:t>D</a:t>
                      </a:r>
                    </a:p>
                  </a:txBody>
                  <a:tcPr/>
                </a:tc>
                <a:tc>
                  <a:txBody>
                    <a:bodyPr/>
                    <a:lstStyle/>
                    <a:p>
                      <a:pPr algn="ctr"/>
                      <a:r>
                        <a:rPr lang="en-US" b="1" dirty="0">
                          <a:solidFill>
                            <a:srgbClr val="660066"/>
                          </a:solidFill>
                        </a:rPr>
                        <a:t>1</a:t>
                      </a:r>
                    </a:p>
                  </a:txBody>
                  <a:tcPr/>
                </a:tc>
                <a:tc>
                  <a:txBody>
                    <a:bodyPr/>
                    <a:lstStyle/>
                    <a:p>
                      <a:pPr algn="ctr"/>
                      <a:r>
                        <a:rPr lang="en-US" b="1" dirty="0">
                          <a:solidFill>
                            <a:srgbClr val="660066"/>
                          </a:solidFill>
                        </a:rPr>
                        <a:t>2</a:t>
                      </a:r>
                    </a:p>
                  </a:txBody>
                  <a:tcPr/>
                </a:tc>
                <a:tc>
                  <a:txBody>
                    <a:bodyPr/>
                    <a:lstStyle/>
                    <a:p>
                      <a:pPr algn="ctr"/>
                      <a:r>
                        <a:rPr lang="en-US" b="1" dirty="0">
                          <a:solidFill>
                            <a:srgbClr val="660066"/>
                          </a:solidFill>
                        </a:rPr>
                        <a:t>2</a:t>
                      </a:r>
                    </a:p>
                  </a:txBody>
                  <a:tcPr/>
                </a:tc>
                <a:tc>
                  <a:txBody>
                    <a:bodyPr/>
                    <a:lstStyle/>
                    <a:p>
                      <a:pPr algn="ctr"/>
                      <a:r>
                        <a:rPr lang="en-US" b="1" dirty="0">
                          <a:solidFill>
                            <a:srgbClr val="660066"/>
                          </a:solidFill>
                        </a:rPr>
                        <a:t>3</a:t>
                      </a:r>
                    </a:p>
                  </a:txBody>
                  <a:tcPr/>
                </a:tc>
                <a:tc>
                  <a:txBody>
                    <a:bodyPr/>
                    <a:lstStyle/>
                    <a:p>
                      <a:pPr algn="ctr"/>
                      <a:r>
                        <a:rPr lang="en-US" b="1" dirty="0">
                          <a:solidFill>
                            <a:srgbClr val="660066"/>
                          </a:solidFill>
                        </a:rPr>
                        <a:t>2</a:t>
                      </a:r>
                    </a:p>
                  </a:txBody>
                  <a:tcPr/>
                </a:tc>
                <a:tc>
                  <a:txBody>
                    <a:bodyPr/>
                    <a:lstStyle/>
                    <a:p>
                      <a:pPr algn="ctr"/>
                      <a:r>
                        <a:rPr lang="en-US" b="1" dirty="0">
                          <a:solidFill>
                            <a:srgbClr val="660066"/>
                          </a:solidFill>
                        </a:rPr>
                        <a:t>1</a:t>
                      </a:r>
                    </a:p>
                  </a:txBody>
                  <a:tcPr/>
                </a:tc>
                <a:extLst>
                  <a:ext uri="{0D108BD9-81ED-4DB2-BD59-A6C34878D82A}">
                    <a16:rowId xmlns:a16="http://schemas.microsoft.com/office/drawing/2014/main" val="10004"/>
                  </a:ext>
                </a:extLst>
              </a:tr>
              <a:tr h="304387">
                <a:tc>
                  <a:txBody>
                    <a:bodyPr/>
                    <a:lstStyle/>
                    <a:p>
                      <a:pPr algn="ctr"/>
                      <a:r>
                        <a:rPr lang="en-US" b="1" dirty="0">
                          <a:solidFill>
                            <a:srgbClr val="660066"/>
                          </a:solidFill>
                        </a:rPr>
                        <a:t>E</a:t>
                      </a:r>
                    </a:p>
                  </a:txBody>
                  <a:tcPr/>
                </a:tc>
                <a:tc>
                  <a:txBody>
                    <a:bodyPr/>
                    <a:lstStyle/>
                    <a:p>
                      <a:pPr algn="ctr"/>
                      <a:r>
                        <a:rPr lang="en-US" b="1" dirty="0">
                          <a:solidFill>
                            <a:srgbClr val="660066"/>
                          </a:solidFill>
                        </a:rPr>
                        <a:t>0</a:t>
                      </a:r>
                    </a:p>
                  </a:txBody>
                  <a:tcPr/>
                </a:tc>
                <a:tc>
                  <a:txBody>
                    <a:bodyPr/>
                    <a:lstStyle/>
                    <a:p>
                      <a:pPr algn="ctr"/>
                      <a:r>
                        <a:rPr lang="en-US" b="1" dirty="0">
                          <a:solidFill>
                            <a:srgbClr val="660066"/>
                          </a:solidFill>
                        </a:rPr>
                        <a:t>2</a:t>
                      </a:r>
                    </a:p>
                  </a:txBody>
                  <a:tcPr/>
                </a:tc>
                <a:tc>
                  <a:txBody>
                    <a:bodyPr/>
                    <a:lstStyle/>
                    <a:p>
                      <a:pPr algn="ctr"/>
                      <a:r>
                        <a:rPr lang="en-US" b="1" dirty="0">
                          <a:solidFill>
                            <a:srgbClr val="660066"/>
                          </a:solidFill>
                        </a:rPr>
                        <a:t>3</a:t>
                      </a:r>
                    </a:p>
                  </a:txBody>
                  <a:tcPr/>
                </a:tc>
                <a:tc>
                  <a:txBody>
                    <a:bodyPr/>
                    <a:lstStyle/>
                    <a:p>
                      <a:pPr algn="ctr"/>
                      <a:r>
                        <a:rPr lang="en-US" b="1" dirty="0">
                          <a:solidFill>
                            <a:srgbClr val="660066"/>
                          </a:solidFill>
                        </a:rPr>
                        <a:t>2</a:t>
                      </a:r>
                    </a:p>
                  </a:txBody>
                  <a:tcPr/>
                </a:tc>
                <a:tc>
                  <a:txBody>
                    <a:bodyPr/>
                    <a:lstStyle/>
                    <a:p>
                      <a:pPr algn="ctr"/>
                      <a:r>
                        <a:rPr lang="en-US" b="1" dirty="0">
                          <a:solidFill>
                            <a:srgbClr val="660066"/>
                          </a:solidFill>
                        </a:rPr>
                        <a:t>4</a:t>
                      </a:r>
                    </a:p>
                  </a:txBody>
                  <a:tcPr/>
                </a:tc>
                <a:tc>
                  <a:txBody>
                    <a:bodyPr/>
                    <a:lstStyle/>
                    <a:p>
                      <a:pPr algn="ctr"/>
                      <a:r>
                        <a:rPr lang="en-US" b="1" dirty="0">
                          <a:solidFill>
                            <a:srgbClr val="660066"/>
                          </a:solidFill>
                        </a:rPr>
                        <a:t>3</a:t>
                      </a:r>
                    </a:p>
                  </a:txBody>
                  <a:tcPr/>
                </a:tc>
                <a:extLst>
                  <a:ext uri="{0D108BD9-81ED-4DB2-BD59-A6C34878D82A}">
                    <a16:rowId xmlns:a16="http://schemas.microsoft.com/office/drawing/2014/main" val="10005"/>
                  </a:ext>
                </a:extLst>
              </a:tr>
              <a:tr h="304387">
                <a:tc>
                  <a:txBody>
                    <a:bodyPr/>
                    <a:lstStyle/>
                    <a:p>
                      <a:pPr algn="ctr"/>
                      <a:r>
                        <a:rPr lang="en-US" b="1" dirty="0">
                          <a:solidFill>
                            <a:srgbClr val="660066"/>
                          </a:solidFill>
                        </a:rPr>
                        <a:t>F</a:t>
                      </a:r>
                    </a:p>
                  </a:txBody>
                  <a:tcPr/>
                </a:tc>
                <a:tc>
                  <a:txBody>
                    <a:bodyPr/>
                    <a:lstStyle/>
                    <a:p>
                      <a:pPr algn="ctr"/>
                      <a:r>
                        <a:rPr lang="en-US" b="1" dirty="0">
                          <a:solidFill>
                            <a:srgbClr val="660066"/>
                          </a:solidFill>
                        </a:rPr>
                        <a:t>0</a:t>
                      </a:r>
                    </a:p>
                  </a:txBody>
                  <a:tcPr/>
                </a:tc>
                <a:tc>
                  <a:txBody>
                    <a:bodyPr/>
                    <a:lstStyle/>
                    <a:p>
                      <a:pPr algn="ctr"/>
                      <a:r>
                        <a:rPr lang="en-US" b="1" dirty="0">
                          <a:solidFill>
                            <a:srgbClr val="660066"/>
                          </a:solidFill>
                        </a:rPr>
                        <a:t>1</a:t>
                      </a:r>
                    </a:p>
                  </a:txBody>
                  <a:tcPr/>
                </a:tc>
                <a:tc>
                  <a:txBody>
                    <a:bodyPr/>
                    <a:lstStyle/>
                    <a:p>
                      <a:pPr algn="ctr"/>
                      <a:r>
                        <a:rPr lang="en-US" b="1" dirty="0">
                          <a:solidFill>
                            <a:srgbClr val="660066"/>
                          </a:solidFill>
                        </a:rPr>
                        <a:t>3</a:t>
                      </a:r>
                    </a:p>
                  </a:txBody>
                  <a:tcPr/>
                </a:tc>
                <a:tc>
                  <a:txBody>
                    <a:bodyPr/>
                    <a:lstStyle/>
                    <a:p>
                      <a:pPr algn="ctr"/>
                      <a:r>
                        <a:rPr lang="en-US" b="1" dirty="0">
                          <a:solidFill>
                            <a:srgbClr val="660066"/>
                          </a:solidFill>
                        </a:rPr>
                        <a:t>1</a:t>
                      </a:r>
                    </a:p>
                  </a:txBody>
                  <a:tcPr/>
                </a:tc>
                <a:tc>
                  <a:txBody>
                    <a:bodyPr/>
                    <a:lstStyle/>
                    <a:p>
                      <a:pPr algn="ctr"/>
                      <a:r>
                        <a:rPr lang="en-US" b="1" dirty="0">
                          <a:solidFill>
                            <a:srgbClr val="660066"/>
                          </a:solidFill>
                        </a:rPr>
                        <a:t>3</a:t>
                      </a:r>
                    </a:p>
                  </a:txBody>
                  <a:tcPr/>
                </a:tc>
                <a:tc>
                  <a:txBody>
                    <a:bodyPr/>
                    <a:lstStyle/>
                    <a:p>
                      <a:pPr algn="ctr"/>
                      <a:r>
                        <a:rPr lang="en-US" b="1" dirty="0">
                          <a:solidFill>
                            <a:srgbClr val="660066"/>
                          </a:solidFill>
                        </a:rPr>
                        <a:t>3</a:t>
                      </a:r>
                    </a:p>
                  </a:txBody>
                  <a:tcPr/>
                </a:tc>
                <a:extLst>
                  <a:ext uri="{0D108BD9-81ED-4DB2-BD59-A6C34878D82A}">
                    <a16:rowId xmlns:a16="http://schemas.microsoft.com/office/drawing/2014/main" val="10006"/>
                  </a:ext>
                </a:extLst>
              </a:tr>
            </a:tbl>
          </a:graphicData>
        </a:graphic>
      </p:graphicFrame>
      <p:sp>
        <p:nvSpPr>
          <p:cNvPr id="4" name="Title 3">
            <a:extLst>
              <a:ext uri="{FF2B5EF4-FFF2-40B4-BE49-F238E27FC236}">
                <a16:creationId xmlns:a16="http://schemas.microsoft.com/office/drawing/2014/main" id="{EA3A96BB-53D7-E347-9D7A-AEDD0E8CE49B}"/>
              </a:ext>
            </a:extLst>
          </p:cNvPr>
          <p:cNvSpPr>
            <a:spLocks noGrp="1"/>
          </p:cNvSpPr>
          <p:nvPr>
            <p:ph type="title"/>
          </p:nvPr>
        </p:nvSpPr>
        <p:spPr/>
        <p:txBody>
          <a:bodyPr/>
          <a:lstStyle/>
          <a:p>
            <a:r>
              <a:rPr lang="en-US" dirty="0"/>
              <a:t>MATRIX Operations for Graphs</a:t>
            </a:r>
          </a:p>
        </p:txBody>
      </p:sp>
      <p:grpSp>
        <p:nvGrpSpPr>
          <p:cNvPr id="9" name="Group 8">
            <a:extLst>
              <a:ext uri="{FF2B5EF4-FFF2-40B4-BE49-F238E27FC236}">
                <a16:creationId xmlns:a16="http://schemas.microsoft.com/office/drawing/2014/main" id="{34884043-30B8-8746-997B-2EDF9D92E946}"/>
              </a:ext>
            </a:extLst>
          </p:cNvPr>
          <p:cNvGrpSpPr/>
          <p:nvPr/>
        </p:nvGrpSpPr>
        <p:grpSpPr>
          <a:xfrm>
            <a:off x="612745" y="2850092"/>
            <a:ext cx="2237846" cy="1923077"/>
            <a:chOff x="1336034" y="486251"/>
            <a:chExt cx="4337988" cy="3192242"/>
          </a:xfrm>
        </p:grpSpPr>
        <p:cxnSp>
          <p:nvCxnSpPr>
            <p:cNvPr id="11" name="Straight Connector 10">
              <a:extLst>
                <a:ext uri="{FF2B5EF4-FFF2-40B4-BE49-F238E27FC236}">
                  <a16:creationId xmlns:a16="http://schemas.microsoft.com/office/drawing/2014/main" id="{1128F5AA-FBDD-C947-A54E-DFBCFD377660}"/>
                </a:ext>
              </a:extLst>
            </p:cNvPr>
            <p:cNvCxnSpPr/>
            <p:nvPr/>
          </p:nvCxnSpPr>
          <p:spPr>
            <a:xfrm flipV="1">
              <a:off x="1632931" y="874261"/>
              <a:ext cx="956666" cy="89075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sp>
          <p:nvSpPr>
            <p:cNvPr id="12" name="Isosceles Triangle 6">
              <a:extLst>
                <a:ext uri="{FF2B5EF4-FFF2-40B4-BE49-F238E27FC236}">
                  <a16:creationId xmlns:a16="http://schemas.microsoft.com/office/drawing/2014/main" id="{E0480251-EF61-0340-B4D3-480DC6204543}"/>
                </a:ext>
              </a:extLst>
            </p:cNvPr>
            <p:cNvSpPr/>
            <p:nvPr/>
          </p:nvSpPr>
          <p:spPr>
            <a:xfrm rot="5400000">
              <a:off x="3999417" y="1904894"/>
              <a:ext cx="1253606" cy="1501812"/>
            </a:xfrm>
            <a:prstGeom prst="triangle">
              <a:avLst>
                <a:gd name="adj" fmla="val 44737"/>
              </a:avLst>
            </a:prstGeom>
            <a:noFill/>
            <a:ln w="38100" cmpd="sng">
              <a:solidFill>
                <a:srgbClr val="FD1CE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59211B0-BFAE-6447-8317-C7CDEF84C904}"/>
                </a:ext>
              </a:extLst>
            </p:cNvPr>
            <p:cNvSpPr/>
            <p:nvPr/>
          </p:nvSpPr>
          <p:spPr>
            <a:xfrm>
              <a:off x="1632931" y="1765017"/>
              <a:ext cx="2243218" cy="1633054"/>
            </a:xfrm>
            <a:prstGeom prst="rect">
              <a:avLst/>
            </a:prstGeom>
            <a:noFill/>
            <a:ln w="57150" cmpd="sng">
              <a:solidFill>
                <a:srgbClr val="FD1CE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8683EE3-7012-0042-846F-20A120A3624A}"/>
                </a:ext>
              </a:extLst>
            </p:cNvPr>
            <p:cNvSpPr/>
            <p:nvPr/>
          </p:nvSpPr>
          <p:spPr>
            <a:xfrm>
              <a:off x="3579252" y="1550576"/>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C</a:t>
              </a:r>
            </a:p>
          </p:txBody>
        </p:sp>
        <p:sp>
          <p:nvSpPr>
            <p:cNvPr id="15" name="Oval 14">
              <a:extLst>
                <a:ext uri="{FF2B5EF4-FFF2-40B4-BE49-F238E27FC236}">
                  <a16:creationId xmlns:a16="http://schemas.microsoft.com/office/drawing/2014/main" id="{E17E0D6D-95F4-C941-B68C-93210115071E}"/>
                </a:ext>
              </a:extLst>
            </p:cNvPr>
            <p:cNvSpPr/>
            <p:nvPr/>
          </p:nvSpPr>
          <p:spPr>
            <a:xfrm>
              <a:off x="1336034" y="1501089"/>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B</a:t>
              </a:r>
            </a:p>
          </p:txBody>
        </p:sp>
        <p:sp>
          <p:nvSpPr>
            <p:cNvPr id="16" name="Oval 15">
              <a:extLst>
                <a:ext uri="{FF2B5EF4-FFF2-40B4-BE49-F238E27FC236}">
                  <a16:creationId xmlns:a16="http://schemas.microsoft.com/office/drawing/2014/main" id="{93FD4BDC-C83B-8B48-9149-D760E68BBB9F}"/>
                </a:ext>
              </a:extLst>
            </p:cNvPr>
            <p:cNvSpPr/>
            <p:nvPr/>
          </p:nvSpPr>
          <p:spPr>
            <a:xfrm>
              <a:off x="1336034" y="3134143"/>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D</a:t>
              </a:r>
            </a:p>
          </p:txBody>
        </p:sp>
        <p:sp>
          <p:nvSpPr>
            <p:cNvPr id="17" name="Oval 16">
              <a:extLst>
                <a:ext uri="{FF2B5EF4-FFF2-40B4-BE49-F238E27FC236}">
                  <a16:creationId xmlns:a16="http://schemas.microsoft.com/office/drawing/2014/main" id="{E96B1726-6018-D947-B243-D7C211F2DF0C}"/>
                </a:ext>
              </a:extLst>
            </p:cNvPr>
            <p:cNvSpPr/>
            <p:nvPr/>
          </p:nvSpPr>
          <p:spPr>
            <a:xfrm>
              <a:off x="3599700" y="3150638"/>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E</a:t>
              </a:r>
            </a:p>
          </p:txBody>
        </p:sp>
        <p:sp>
          <p:nvSpPr>
            <p:cNvPr id="18" name="Oval 17">
              <a:extLst>
                <a:ext uri="{FF2B5EF4-FFF2-40B4-BE49-F238E27FC236}">
                  <a16:creationId xmlns:a16="http://schemas.microsoft.com/office/drawing/2014/main" id="{0C814593-42B5-A54A-A574-D65A828F8757}"/>
                </a:ext>
              </a:extLst>
            </p:cNvPr>
            <p:cNvSpPr/>
            <p:nvPr/>
          </p:nvSpPr>
          <p:spPr>
            <a:xfrm>
              <a:off x="5080229" y="2280318"/>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F</a:t>
              </a:r>
            </a:p>
          </p:txBody>
        </p:sp>
        <p:sp>
          <p:nvSpPr>
            <p:cNvPr id="19" name="Oval 18">
              <a:extLst>
                <a:ext uri="{FF2B5EF4-FFF2-40B4-BE49-F238E27FC236}">
                  <a16:creationId xmlns:a16="http://schemas.microsoft.com/office/drawing/2014/main" id="{FE5E234D-7E63-1B43-B27E-A3A47F883B6A}"/>
                </a:ext>
              </a:extLst>
            </p:cNvPr>
            <p:cNvSpPr/>
            <p:nvPr/>
          </p:nvSpPr>
          <p:spPr>
            <a:xfrm>
              <a:off x="2556608" y="486251"/>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A</a:t>
              </a:r>
            </a:p>
          </p:txBody>
        </p:sp>
      </p:grpSp>
    </p:spTree>
    <p:extLst>
      <p:ext uri="{BB962C8B-B14F-4D97-AF65-F5344CB8AC3E}">
        <p14:creationId xmlns:p14="http://schemas.microsoft.com/office/powerpoint/2010/main" val="854887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s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9446" y="2170664"/>
            <a:ext cx="7620000" cy="4159250"/>
          </a:xfrm>
          <a:prstGeom prst="rect">
            <a:avLst/>
          </a:prstGeom>
        </p:spPr>
      </p:pic>
      <p:sp>
        <p:nvSpPr>
          <p:cNvPr id="8" name="TextBox 7"/>
          <p:cNvSpPr txBox="1"/>
          <p:nvPr/>
        </p:nvSpPr>
        <p:spPr>
          <a:xfrm>
            <a:off x="1701520" y="6458605"/>
            <a:ext cx="8966480" cy="276999"/>
          </a:xfrm>
          <a:prstGeom prst="rect">
            <a:avLst/>
          </a:prstGeom>
          <a:noFill/>
        </p:spPr>
        <p:txBody>
          <a:bodyPr wrap="square" rtlCol="0">
            <a:spAutoFit/>
          </a:bodyPr>
          <a:lstStyle/>
          <a:p>
            <a:r>
              <a:rPr lang="en-US" sz="1200" dirty="0"/>
              <a:t>Image from https://</a:t>
            </a:r>
            <a:r>
              <a:rPr lang="en-US" sz="1200" dirty="0" err="1"/>
              <a:t>dziganto.github.io</a:t>
            </a:r>
            <a:r>
              <a:rPr lang="en-US" sz="1200" dirty="0"/>
              <a:t>/Sparse-Matrices-For-Efficient-Machine-Learning/ </a:t>
            </a:r>
          </a:p>
        </p:txBody>
      </p:sp>
      <p:sp>
        <p:nvSpPr>
          <p:cNvPr id="4" name="Title 3">
            <a:extLst>
              <a:ext uri="{FF2B5EF4-FFF2-40B4-BE49-F238E27FC236}">
                <a16:creationId xmlns:a16="http://schemas.microsoft.com/office/drawing/2014/main" id="{357B9020-E081-FA46-8E1C-E3308D022770}"/>
              </a:ext>
            </a:extLst>
          </p:cNvPr>
          <p:cNvSpPr>
            <a:spLocks noGrp="1"/>
          </p:cNvSpPr>
          <p:nvPr>
            <p:ph type="title"/>
          </p:nvPr>
        </p:nvSpPr>
        <p:spPr/>
        <p:txBody>
          <a:bodyPr/>
          <a:lstStyle/>
          <a:p>
            <a:r>
              <a:rPr lang="en-US" dirty="0"/>
              <a:t>STORING SPARSE MATRICES</a:t>
            </a:r>
          </a:p>
        </p:txBody>
      </p:sp>
    </p:spTree>
    <p:extLst>
      <p:ext uri="{BB962C8B-B14F-4D97-AF65-F5344CB8AC3E}">
        <p14:creationId xmlns:p14="http://schemas.microsoft.com/office/powerpoint/2010/main" val="28093219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82321" y="2309914"/>
            <a:ext cx="6777317" cy="4011865"/>
          </a:xfrm>
        </p:spPr>
        <p:txBody>
          <a:bodyPr>
            <a:normAutofit fontScale="92500" lnSpcReduction="10000"/>
          </a:bodyPr>
          <a:lstStyle/>
          <a:p>
            <a:r>
              <a:rPr lang="en-US" dirty="0">
                <a:latin typeface="Comic Sans MS"/>
                <a:cs typeface="Comic Sans MS"/>
              </a:rPr>
              <a:t>Many real world networks are typically very large</a:t>
            </a:r>
          </a:p>
          <a:p>
            <a:pPr lvl="1"/>
            <a:r>
              <a:rPr lang="en-US" dirty="0">
                <a:latin typeface="Comic Sans MS"/>
                <a:cs typeface="Comic Sans MS"/>
              </a:rPr>
              <a:t>Facebook has over a billion users</a:t>
            </a:r>
          </a:p>
          <a:p>
            <a:pPr lvl="1"/>
            <a:endParaRPr lang="en-US" dirty="0">
              <a:latin typeface="Comic Sans MS"/>
              <a:cs typeface="Comic Sans MS"/>
            </a:endParaRPr>
          </a:p>
          <a:p>
            <a:r>
              <a:rPr lang="en-US" dirty="0">
                <a:latin typeface="Comic Sans MS"/>
                <a:cs typeface="Comic Sans MS"/>
              </a:rPr>
              <a:t>We need parallel computing to process them efficiently</a:t>
            </a:r>
          </a:p>
          <a:p>
            <a:endParaRPr lang="en-US" dirty="0">
              <a:latin typeface="Comic Sans MS"/>
              <a:cs typeface="Comic Sans MS"/>
            </a:endParaRPr>
          </a:p>
          <a:p>
            <a:pPr>
              <a:lnSpc>
                <a:spcPct val="80000"/>
              </a:lnSpc>
            </a:pPr>
            <a:r>
              <a:rPr lang="en-US" dirty="0">
                <a:latin typeface="Comic Sans MS"/>
                <a:cs typeface="Comic Sans MS"/>
              </a:rPr>
              <a:t>Top 500 Supercomputer List</a:t>
            </a:r>
          </a:p>
          <a:p>
            <a:pPr lvl="1">
              <a:lnSpc>
                <a:spcPct val="80000"/>
              </a:lnSpc>
            </a:pPr>
            <a:r>
              <a:rPr lang="en-US" dirty="0">
                <a:solidFill>
                  <a:srgbClr val="7030A0"/>
                </a:solidFill>
                <a:latin typeface="Comic Sans MS"/>
                <a:cs typeface="Comic Sans MS"/>
                <a:hlinkClick r:id="rId2">
                  <a:extLst>
                    <a:ext uri="{A12FA001-AC4F-418D-AE19-62706E023703}">
                      <ahyp:hlinkClr xmlns:ahyp="http://schemas.microsoft.com/office/drawing/2018/hyperlinkcolor" val="tx"/>
                    </a:ext>
                  </a:extLst>
                </a:hlinkClick>
              </a:rPr>
              <a:t>https://www.top500.org/lists/top500/2021/11/</a:t>
            </a:r>
            <a:endParaRPr lang="en-US" dirty="0">
              <a:solidFill>
                <a:srgbClr val="7030A0"/>
              </a:solidFill>
              <a:latin typeface="Comic Sans MS"/>
              <a:cs typeface="Comic Sans MS"/>
            </a:endParaRPr>
          </a:p>
          <a:p>
            <a:pPr lvl="1">
              <a:lnSpc>
                <a:spcPct val="80000"/>
              </a:lnSpc>
            </a:pPr>
            <a:r>
              <a:rPr lang="en-US" dirty="0">
                <a:latin typeface="Comic Sans MS"/>
                <a:cs typeface="Comic Sans MS"/>
              </a:rPr>
              <a:t>Lists the top 500 supercomputer in the world </a:t>
            </a:r>
          </a:p>
          <a:p>
            <a:pPr lvl="2">
              <a:lnSpc>
                <a:spcPct val="80000"/>
              </a:lnSpc>
            </a:pPr>
            <a:r>
              <a:rPr lang="en-US" sz="1900" dirty="0">
                <a:latin typeface="Comic Sans MS"/>
                <a:cs typeface="Comic Sans MS"/>
              </a:rPr>
              <a:t>(based on number of FLOPS) </a:t>
            </a:r>
          </a:p>
          <a:p>
            <a:pPr lvl="2">
              <a:lnSpc>
                <a:spcPct val="80000"/>
              </a:lnSpc>
            </a:pPr>
            <a:r>
              <a:rPr lang="en-US" sz="1900" dirty="0">
                <a:latin typeface="Comic Sans MS"/>
                <a:cs typeface="Comic Sans MS"/>
              </a:rPr>
              <a:t>Updated in June and November</a:t>
            </a:r>
          </a:p>
          <a:p>
            <a:pPr lvl="1">
              <a:lnSpc>
                <a:spcPct val="80000"/>
              </a:lnSpc>
            </a:pPr>
            <a:r>
              <a:rPr lang="en-US" dirty="0">
                <a:latin typeface="Comic Sans MS"/>
                <a:cs typeface="Comic Sans MS"/>
              </a:rPr>
              <a:t>What else can we measure other than performance?</a:t>
            </a:r>
          </a:p>
          <a:p>
            <a:pPr lvl="1">
              <a:lnSpc>
                <a:spcPct val="80000"/>
              </a:lnSpc>
            </a:pPr>
            <a:r>
              <a:rPr lang="en-US" dirty="0">
                <a:latin typeface="Comic Sans MS"/>
                <a:cs typeface="Comic Sans MS"/>
              </a:rPr>
              <a:t>Is this high performance achievable for all kinds of problems ?</a:t>
            </a:r>
          </a:p>
          <a:p>
            <a:endParaRPr lang="en-US" dirty="0">
              <a:latin typeface="Comic Sans MS"/>
              <a:cs typeface="Comic Sans MS"/>
            </a:endParaRPr>
          </a:p>
        </p:txBody>
      </p:sp>
      <p:sp>
        <p:nvSpPr>
          <p:cNvPr id="5" name="Title 4">
            <a:extLst>
              <a:ext uri="{FF2B5EF4-FFF2-40B4-BE49-F238E27FC236}">
                <a16:creationId xmlns:a16="http://schemas.microsoft.com/office/drawing/2014/main" id="{D3A7B192-8857-4E41-8A95-4D3EDCD24420}"/>
              </a:ext>
            </a:extLst>
          </p:cNvPr>
          <p:cNvSpPr>
            <a:spLocks noGrp="1"/>
          </p:cNvSpPr>
          <p:nvPr>
            <p:ph type="title"/>
          </p:nvPr>
        </p:nvSpPr>
        <p:spPr/>
        <p:txBody>
          <a:bodyPr/>
          <a:lstStyle/>
          <a:p>
            <a:r>
              <a:rPr lang="en-US" dirty="0"/>
              <a:t>ANALYZING LARGE GRAPHS</a:t>
            </a:r>
          </a:p>
        </p:txBody>
      </p:sp>
    </p:spTree>
    <p:extLst>
      <p:ext uri="{BB962C8B-B14F-4D97-AF65-F5344CB8AC3E}">
        <p14:creationId xmlns:p14="http://schemas.microsoft.com/office/powerpoint/2010/main" val="29445146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Number Placeholder 4"/>
          <p:cNvSpPr>
            <a:spLocks noGrp="1"/>
          </p:cNvSpPr>
          <p:nvPr>
            <p:ph type="sldNum" sz="quarter" idx="12"/>
          </p:nvPr>
        </p:nvSpPr>
        <p:spPr bwMode="auto">
          <a:xfrm>
            <a:off x="7013576" y="6556375"/>
            <a:ext cx="588963" cy="22860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D4C6A829-DAA4-4F44-B78E-538488B59495}" type="slidenum">
              <a:rPr lang="en-US" sz="1100">
                <a:solidFill>
                  <a:schemeClr val="tx2"/>
                </a:solidFill>
              </a:rPr>
              <a:pPr/>
              <a:t>28</a:t>
            </a:fld>
            <a:endParaRPr lang="en-US" sz="1100">
              <a:solidFill>
                <a:schemeClr val="tx2"/>
              </a:solidFill>
            </a:endParaRPr>
          </a:p>
        </p:txBody>
      </p:sp>
      <p:grpSp>
        <p:nvGrpSpPr>
          <p:cNvPr id="2" name="Group 25"/>
          <p:cNvGrpSpPr>
            <a:grpSpLocks/>
          </p:cNvGrpSpPr>
          <p:nvPr/>
        </p:nvGrpSpPr>
        <p:grpSpPr bwMode="auto">
          <a:xfrm>
            <a:off x="2319666" y="3280545"/>
            <a:ext cx="7848600" cy="1676400"/>
            <a:chOff x="576" y="2160"/>
            <a:chExt cx="4944" cy="1056"/>
          </a:xfrm>
        </p:grpSpPr>
        <p:pic>
          <p:nvPicPr>
            <p:cNvPr id="4097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2" y="2256"/>
              <a:ext cx="1248" cy="8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76"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4" y="2160"/>
              <a:ext cx="1488" cy="10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0977" name="Text Box 13"/>
            <p:cNvSpPr txBox="1">
              <a:spLocks noChangeArrowheads="1"/>
            </p:cNvSpPr>
            <p:nvPr/>
          </p:nvSpPr>
          <p:spPr bwMode="auto">
            <a:xfrm>
              <a:off x="576" y="2400"/>
              <a:ext cx="2256" cy="6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pPr>
              <a:r>
                <a:rPr lang="en-US" sz="2800" b="1" dirty="0">
                  <a:solidFill>
                    <a:schemeClr val="tx2"/>
                  </a:solidFill>
                  <a:latin typeface="Comic Sans MS"/>
                  <a:cs typeface="Comic Sans MS"/>
                </a:rPr>
                <a:t>Unstructured Graphs</a:t>
              </a:r>
              <a:endParaRPr lang="en-US" dirty="0">
                <a:latin typeface="Comic Sans MS"/>
                <a:cs typeface="Comic Sans MS"/>
              </a:endParaRPr>
            </a:p>
          </p:txBody>
        </p:sp>
        <p:sp>
          <p:nvSpPr>
            <p:cNvPr id="40978" name="Text Box 15"/>
            <p:cNvSpPr txBox="1">
              <a:spLocks noChangeArrowheads="1"/>
            </p:cNvSpPr>
            <p:nvPr/>
          </p:nvSpPr>
          <p:spPr bwMode="auto">
            <a:xfrm>
              <a:off x="576" y="2938"/>
              <a:ext cx="2544"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pPr>
              <a:r>
                <a:rPr lang="en-US" sz="2000" b="1" dirty="0">
                  <a:latin typeface="Comic Sans MS"/>
                  <a:cs typeface="Comic Sans MS"/>
                </a:rPr>
                <a:t>Data Analysis</a:t>
              </a:r>
              <a:endParaRPr lang="en-US" sz="2000" dirty="0">
                <a:latin typeface="Comic Sans MS"/>
                <a:cs typeface="Comic Sans MS"/>
              </a:endParaRPr>
            </a:p>
          </p:txBody>
        </p:sp>
      </p:grpSp>
      <p:grpSp>
        <p:nvGrpSpPr>
          <p:cNvPr id="3" name="Group 21"/>
          <p:cNvGrpSpPr>
            <a:grpSpLocks/>
          </p:cNvGrpSpPr>
          <p:nvPr/>
        </p:nvGrpSpPr>
        <p:grpSpPr bwMode="auto">
          <a:xfrm>
            <a:off x="2051809" y="1696840"/>
            <a:ext cx="8310687" cy="1714500"/>
            <a:chOff x="432" y="1152"/>
            <a:chExt cx="5281" cy="1080"/>
          </a:xfrm>
        </p:grpSpPr>
        <p:pic>
          <p:nvPicPr>
            <p:cNvPr id="40971"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0" y="1248"/>
              <a:ext cx="1200" cy="85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pic>
        <p:pic>
          <p:nvPicPr>
            <p:cNvPr id="40972"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 y="1152"/>
              <a:ext cx="1488" cy="10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0973" name="Text Box 12"/>
            <p:cNvSpPr txBox="1">
              <a:spLocks noChangeArrowheads="1"/>
            </p:cNvSpPr>
            <p:nvPr/>
          </p:nvSpPr>
          <p:spPr bwMode="auto">
            <a:xfrm>
              <a:off x="3360" y="1392"/>
              <a:ext cx="2160" cy="3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pPr>
              <a:r>
                <a:rPr lang="en-US" sz="2800" b="1" dirty="0">
                  <a:solidFill>
                    <a:schemeClr val="tx2"/>
                  </a:solidFill>
                  <a:latin typeface="Comic Sans MS"/>
                  <a:cs typeface="Comic Sans MS"/>
                </a:rPr>
                <a:t>Structured Graphs</a:t>
              </a:r>
              <a:endParaRPr lang="en-US" dirty="0">
                <a:latin typeface="Comic Sans MS"/>
                <a:cs typeface="Comic Sans MS"/>
              </a:endParaRPr>
            </a:p>
          </p:txBody>
        </p:sp>
        <p:sp>
          <p:nvSpPr>
            <p:cNvPr id="40974" name="Text Box 16"/>
            <p:cNvSpPr txBox="1">
              <a:spLocks noChangeArrowheads="1"/>
            </p:cNvSpPr>
            <p:nvPr/>
          </p:nvSpPr>
          <p:spPr bwMode="auto">
            <a:xfrm>
              <a:off x="3169" y="1742"/>
              <a:ext cx="2544"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pPr>
              <a:r>
                <a:rPr lang="en-US" sz="2000" b="1" dirty="0">
                  <a:latin typeface="Comic Sans MS"/>
                  <a:cs typeface="Comic Sans MS"/>
                </a:rPr>
                <a:t>Partial Differential Equations</a:t>
              </a:r>
              <a:endParaRPr lang="en-US" sz="2000" dirty="0">
                <a:latin typeface="Comic Sans MS"/>
                <a:cs typeface="Comic Sans MS"/>
              </a:endParaRPr>
            </a:p>
          </p:txBody>
        </p:sp>
      </p:grpSp>
      <p:grpSp>
        <p:nvGrpSpPr>
          <p:cNvPr id="4" name="Group 23"/>
          <p:cNvGrpSpPr>
            <a:grpSpLocks/>
          </p:cNvGrpSpPr>
          <p:nvPr/>
        </p:nvGrpSpPr>
        <p:grpSpPr bwMode="auto">
          <a:xfrm>
            <a:off x="2018820" y="4880745"/>
            <a:ext cx="8991600" cy="1600200"/>
            <a:chOff x="384" y="3168"/>
            <a:chExt cx="5664" cy="1008"/>
          </a:xfrm>
        </p:grpSpPr>
        <p:pic>
          <p:nvPicPr>
            <p:cNvPr id="40967"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4" y="3264"/>
              <a:ext cx="1392" cy="8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68"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4" y="3168"/>
              <a:ext cx="1536" cy="10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0969" name="Text Box 14"/>
            <p:cNvSpPr txBox="1">
              <a:spLocks noChangeArrowheads="1"/>
            </p:cNvSpPr>
            <p:nvPr/>
          </p:nvSpPr>
          <p:spPr bwMode="auto">
            <a:xfrm>
              <a:off x="3216" y="3408"/>
              <a:ext cx="2544" cy="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pPr>
              <a:r>
                <a:rPr lang="en-US" sz="2800" b="1">
                  <a:solidFill>
                    <a:schemeClr val="tx2"/>
                  </a:solidFill>
                  <a:latin typeface="Comic Sans MS"/>
                  <a:cs typeface="Comic Sans MS"/>
                </a:rPr>
                <a:t>Unstructured, Dynamic</a:t>
              </a:r>
              <a:endParaRPr lang="en-US">
                <a:latin typeface="Comic Sans MS"/>
                <a:cs typeface="Comic Sans MS"/>
              </a:endParaRPr>
            </a:p>
          </p:txBody>
        </p:sp>
        <p:sp>
          <p:nvSpPr>
            <p:cNvPr id="40970" name="Text Box 17"/>
            <p:cNvSpPr txBox="1">
              <a:spLocks noChangeArrowheads="1"/>
            </p:cNvSpPr>
            <p:nvPr/>
          </p:nvSpPr>
          <p:spPr bwMode="auto">
            <a:xfrm>
              <a:off x="3504" y="3898"/>
              <a:ext cx="2544"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pPr>
              <a:r>
                <a:rPr lang="en-US" sz="2000" b="1" dirty="0">
                  <a:latin typeface="Comic Sans MS"/>
                  <a:cs typeface="Comic Sans MS"/>
                </a:rPr>
                <a:t>Social Networks</a:t>
              </a:r>
              <a:endParaRPr lang="en-US" sz="2000" dirty="0">
                <a:latin typeface="Comic Sans MS"/>
                <a:cs typeface="Comic Sans MS"/>
              </a:endParaRPr>
            </a:p>
          </p:txBody>
        </p:sp>
      </p:grpSp>
      <p:sp>
        <p:nvSpPr>
          <p:cNvPr id="40966" name="Text Box 24"/>
          <p:cNvSpPr txBox="1">
            <a:spLocks noChangeArrowheads="1"/>
          </p:cNvSpPr>
          <p:nvPr/>
        </p:nvSpPr>
        <p:spPr bwMode="auto">
          <a:xfrm>
            <a:off x="1828800" y="6553201"/>
            <a:ext cx="7543800" cy="244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pPr>
            <a:r>
              <a:rPr lang="en-US" sz="1000"/>
              <a:t>Images obtained from University of Florida Sparse Matrix Collection</a:t>
            </a:r>
            <a:endParaRPr lang="en-US"/>
          </a:p>
        </p:txBody>
      </p:sp>
      <p:sp>
        <p:nvSpPr>
          <p:cNvPr id="6" name="Title 5">
            <a:extLst>
              <a:ext uri="{FF2B5EF4-FFF2-40B4-BE49-F238E27FC236}">
                <a16:creationId xmlns:a16="http://schemas.microsoft.com/office/drawing/2014/main" id="{6952D676-8EAD-B348-A523-DE9E4255CB8C}"/>
              </a:ext>
            </a:extLst>
          </p:cNvPr>
          <p:cNvSpPr>
            <a:spLocks noGrp="1"/>
          </p:cNvSpPr>
          <p:nvPr>
            <p:ph type="title"/>
          </p:nvPr>
        </p:nvSpPr>
        <p:spPr/>
        <p:txBody>
          <a:bodyPr/>
          <a:lstStyle/>
          <a:p>
            <a:r>
              <a:rPr lang="en-US" dirty="0"/>
              <a:t>APPLICATIONS</a:t>
            </a:r>
          </a:p>
        </p:txBody>
      </p:sp>
    </p:spTree>
    <p:extLst>
      <p:ext uri="{BB962C8B-B14F-4D97-AF65-F5344CB8AC3E}">
        <p14:creationId xmlns:p14="http://schemas.microsoft.com/office/powerpoint/2010/main" val="26863728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67491" y="1373991"/>
            <a:ext cx="6777317" cy="3508977"/>
          </a:xfrm>
        </p:spPr>
        <p:txBody>
          <a:bodyPr>
            <a:noAutofit/>
          </a:bodyPr>
          <a:lstStyle/>
          <a:p>
            <a:pPr>
              <a:buFont typeface="Arial"/>
              <a:buChar char="•"/>
            </a:pPr>
            <a:r>
              <a:rPr lang="en-US" sz="1600" dirty="0">
                <a:latin typeface="Comic Sans MS"/>
                <a:cs typeface="Comic Sans MS"/>
              </a:rPr>
              <a:t>Network </a:t>
            </a:r>
            <a:r>
              <a:rPr lang="en-US" sz="1600" dirty="0" err="1">
                <a:latin typeface="Comic Sans MS"/>
                <a:cs typeface="Comic Sans MS"/>
              </a:rPr>
              <a:t>Reository</a:t>
            </a:r>
            <a:endParaRPr lang="en-US" sz="1600" dirty="0">
              <a:latin typeface="Comic Sans MS"/>
              <a:cs typeface="Comic Sans MS"/>
            </a:endParaRPr>
          </a:p>
          <a:p>
            <a:pPr lvl="1">
              <a:buFont typeface="Arial"/>
              <a:buChar char="•"/>
            </a:pPr>
            <a:r>
              <a:rPr lang="en-US" sz="1400" dirty="0">
                <a:latin typeface="Comic Sans MS"/>
                <a:cs typeface="Comic Sans MS"/>
                <a:hlinkClick r:id="rId3"/>
              </a:rPr>
              <a:t>http://networkrepository.com/</a:t>
            </a:r>
            <a:endParaRPr lang="en-US" sz="1400" dirty="0">
              <a:latin typeface="Comic Sans MS"/>
              <a:cs typeface="Comic Sans MS"/>
            </a:endParaRPr>
          </a:p>
          <a:p>
            <a:pPr lvl="1">
              <a:buFont typeface="Arial"/>
              <a:buChar char="•"/>
            </a:pPr>
            <a:endParaRPr lang="en-US" sz="1400" dirty="0">
              <a:latin typeface="Comic Sans MS"/>
              <a:cs typeface="Comic Sans MS"/>
            </a:endParaRPr>
          </a:p>
          <a:p>
            <a:pPr>
              <a:buFont typeface="Arial"/>
              <a:buChar char="•"/>
            </a:pPr>
            <a:r>
              <a:rPr lang="en-US" sz="1600" dirty="0" err="1">
                <a:latin typeface="Comic Sans MS"/>
                <a:cs typeface="Comic Sans MS"/>
              </a:rPr>
              <a:t>SuiteSparse</a:t>
            </a:r>
            <a:r>
              <a:rPr lang="en-US" sz="1600" dirty="0">
                <a:latin typeface="Comic Sans MS"/>
                <a:cs typeface="Comic Sans MS"/>
              </a:rPr>
              <a:t> Matrix Collection</a:t>
            </a:r>
          </a:p>
          <a:p>
            <a:pPr lvl="1">
              <a:buFont typeface="Arial"/>
              <a:buChar char="•"/>
            </a:pPr>
            <a:r>
              <a:rPr lang="en-US" sz="1600" dirty="0">
                <a:solidFill>
                  <a:srgbClr val="FF6600"/>
                </a:solidFill>
                <a:latin typeface="Comic Sans MS"/>
                <a:cs typeface="Comic Sans MS"/>
                <a:hlinkClick r:id="rId4"/>
              </a:rPr>
              <a:t>https://sparse.tamu.edu/</a:t>
            </a:r>
            <a:endParaRPr lang="en-US" sz="1600" dirty="0">
              <a:solidFill>
                <a:srgbClr val="FF6600"/>
              </a:solidFill>
              <a:latin typeface="Comic Sans MS"/>
              <a:cs typeface="Comic Sans MS"/>
            </a:endParaRPr>
          </a:p>
          <a:p>
            <a:pPr lvl="1">
              <a:buFont typeface="Arial"/>
              <a:buChar char="•"/>
            </a:pPr>
            <a:endParaRPr lang="en-US" sz="1600" dirty="0"/>
          </a:p>
          <a:p>
            <a:pPr>
              <a:buFont typeface="Arial"/>
              <a:buChar char="•"/>
            </a:pPr>
            <a:r>
              <a:rPr lang="en-US" sz="1600" dirty="0">
                <a:latin typeface="Comic Sans MS"/>
                <a:cs typeface="Comic Sans MS"/>
              </a:rPr>
              <a:t>Colorado Index of Complex Networks( ICON)</a:t>
            </a:r>
          </a:p>
          <a:p>
            <a:pPr lvl="1">
              <a:buFont typeface="Arial"/>
              <a:buChar char="•"/>
            </a:pPr>
            <a:r>
              <a:rPr lang="en-US" sz="1600" dirty="0">
                <a:latin typeface="Comic Sans MS"/>
                <a:cs typeface="Comic Sans MS"/>
                <a:hlinkClick r:id="rId5"/>
              </a:rPr>
              <a:t>https://icon.colorado.edu/#!/</a:t>
            </a:r>
            <a:endParaRPr lang="en-US" sz="1600" dirty="0">
              <a:latin typeface="Comic Sans MS"/>
              <a:cs typeface="Comic Sans MS"/>
            </a:endParaRPr>
          </a:p>
          <a:p>
            <a:pPr lvl="1">
              <a:buFont typeface="Arial"/>
              <a:buChar char="•"/>
            </a:pPr>
            <a:endParaRPr lang="en-US" sz="1600" dirty="0">
              <a:latin typeface="Comic Sans MS"/>
              <a:cs typeface="Comic Sans MS"/>
            </a:endParaRPr>
          </a:p>
          <a:p>
            <a:pPr>
              <a:buFont typeface="Arial"/>
              <a:buChar char="•"/>
            </a:pPr>
            <a:r>
              <a:rPr lang="en-US" sz="1600" dirty="0">
                <a:latin typeface="Comic Sans MS"/>
                <a:cs typeface="Comic Sans MS"/>
              </a:rPr>
              <a:t>Stanford Network Analysis Project (SNAP)</a:t>
            </a:r>
          </a:p>
          <a:p>
            <a:pPr lvl="1">
              <a:buFont typeface="Arial"/>
              <a:buChar char="•"/>
            </a:pPr>
            <a:r>
              <a:rPr lang="en-US" sz="1600" dirty="0">
                <a:latin typeface="Comic Sans MS"/>
                <a:cs typeface="Comic Sans MS"/>
                <a:hlinkClick r:id="rId6"/>
              </a:rPr>
              <a:t>http://snap.stanford.edu/</a:t>
            </a:r>
            <a:endParaRPr lang="en-US" sz="1600" dirty="0">
              <a:latin typeface="Comic Sans MS"/>
              <a:cs typeface="Comic Sans MS"/>
            </a:endParaRPr>
          </a:p>
          <a:p>
            <a:pPr lvl="1">
              <a:buFont typeface="Arial"/>
              <a:buChar char="•"/>
            </a:pPr>
            <a:endParaRPr lang="en-US" sz="1600" dirty="0">
              <a:latin typeface="Comic Sans MS"/>
              <a:cs typeface="Comic Sans MS"/>
            </a:endParaRPr>
          </a:p>
          <a:p>
            <a:pPr>
              <a:buFont typeface="Arial"/>
              <a:buChar char="•"/>
            </a:pPr>
            <a:r>
              <a:rPr lang="en-US" sz="1600" dirty="0">
                <a:latin typeface="Comic Sans MS"/>
                <a:cs typeface="Comic Sans MS"/>
              </a:rPr>
              <a:t>Exploratory Social Network Analysis with </a:t>
            </a:r>
            <a:r>
              <a:rPr lang="en-US" sz="1600" dirty="0" err="1">
                <a:latin typeface="Comic Sans MS"/>
                <a:cs typeface="Comic Sans MS"/>
              </a:rPr>
              <a:t>Pajek</a:t>
            </a:r>
            <a:endParaRPr lang="en-US" sz="1600" dirty="0">
              <a:latin typeface="Comic Sans MS"/>
              <a:cs typeface="Comic Sans MS"/>
            </a:endParaRPr>
          </a:p>
          <a:p>
            <a:pPr lvl="1">
              <a:buFont typeface="Arial"/>
              <a:buChar char="•"/>
            </a:pPr>
            <a:r>
              <a:rPr lang="en-US" sz="1600" dirty="0">
                <a:latin typeface="Comic Sans MS"/>
                <a:cs typeface="Comic Sans MS"/>
                <a:hlinkClick r:id="rId7"/>
              </a:rPr>
              <a:t>http://vlado.fmf.uni-lj.si/pub/networks/data/esna/default.htm</a:t>
            </a:r>
            <a:endParaRPr lang="en-US" sz="1600" dirty="0">
              <a:latin typeface="Comic Sans MS"/>
              <a:cs typeface="Comic Sans MS"/>
            </a:endParaRPr>
          </a:p>
          <a:p>
            <a:pPr>
              <a:buFont typeface="Arial"/>
              <a:buChar char="•"/>
            </a:pPr>
            <a:r>
              <a:rPr lang="en-US" sz="1600" dirty="0">
                <a:latin typeface="Comic Sans MS"/>
                <a:cs typeface="Comic Sans MS"/>
              </a:rPr>
              <a:t>There are several others. There are also datasets, such as gene correlation data in NCBI, that are not explicitly in network form but can be modeled as networks.</a:t>
            </a:r>
          </a:p>
        </p:txBody>
      </p:sp>
      <p:sp>
        <p:nvSpPr>
          <p:cNvPr id="5" name="Title 4">
            <a:extLst>
              <a:ext uri="{FF2B5EF4-FFF2-40B4-BE49-F238E27FC236}">
                <a16:creationId xmlns:a16="http://schemas.microsoft.com/office/drawing/2014/main" id="{27EE2ACF-8410-3646-92EB-7A2EE4B40C57}"/>
              </a:ext>
            </a:extLst>
          </p:cNvPr>
          <p:cNvSpPr>
            <a:spLocks noGrp="1"/>
          </p:cNvSpPr>
          <p:nvPr>
            <p:ph type="title"/>
          </p:nvPr>
        </p:nvSpPr>
        <p:spPr>
          <a:xfrm>
            <a:off x="897669" y="225293"/>
            <a:ext cx="9720072" cy="1499616"/>
          </a:xfrm>
        </p:spPr>
        <p:txBody>
          <a:bodyPr/>
          <a:lstStyle/>
          <a:p>
            <a:r>
              <a:rPr lang="en-US" dirty="0"/>
              <a:t>NETWORK REPOSITORIES</a:t>
            </a:r>
          </a:p>
        </p:txBody>
      </p:sp>
    </p:spTree>
    <p:extLst>
      <p:ext uri="{BB962C8B-B14F-4D97-AF65-F5344CB8AC3E}">
        <p14:creationId xmlns:p14="http://schemas.microsoft.com/office/powerpoint/2010/main" val="1421234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EEF13A-4741-FF45-86A3-77725260B344}"/>
              </a:ext>
            </a:extLst>
          </p:cNvPr>
          <p:cNvSpPr>
            <a:spLocks noGrp="1"/>
          </p:cNvSpPr>
          <p:nvPr>
            <p:ph type="title"/>
          </p:nvPr>
        </p:nvSpPr>
        <p:spPr/>
        <p:txBody>
          <a:bodyPr/>
          <a:lstStyle/>
          <a:p>
            <a:r>
              <a:rPr lang="en-US" dirty="0"/>
              <a:t>Uses of Graph Theory</a:t>
            </a:r>
          </a:p>
        </p:txBody>
      </p:sp>
      <p:sp>
        <p:nvSpPr>
          <p:cNvPr id="6" name="Content Placeholder 5">
            <a:extLst>
              <a:ext uri="{FF2B5EF4-FFF2-40B4-BE49-F238E27FC236}">
                <a16:creationId xmlns:a16="http://schemas.microsoft.com/office/drawing/2014/main" id="{3A03DA07-6CAB-8F4F-AE4B-88E59A37C35A}"/>
              </a:ext>
            </a:extLst>
          </p:cNvPr>
          <p:cNvSpPr>
            <a:spLocks noGrp="1"/>
          </p:cNvSpPr>
          <p:nvPr>
            <p:ph idx="1"/>
          </p:nvPr>
        </p:nvSpPr>
        <p:spPr>
          <a:xfrm>
            <a:off x="1024127" y="1915297"/>
            <a:ext cx="9720073" cy="4023360"/>
          </a:xfrm>
        </p:spPr>
        <p:txBody>
          <a:bodyPr/>
          <a:lstStyle/>
          <a:p>
            <a:r>
              <a:rPr lang="en-US" dirty="0"/>
              <a:t>Determining optimal path for robots to scan</a:t>
            </a:r>
          </a:p>
          <a:p>
            <a:r>
              <a:rPr lang="en-US" dirty="0"/>
              <a:t>Identifying super spreaders in a social network</a:t>
            </a:r>
          </a:p>
          <a:p>
            <a:r>
              <a:rPr lang="en-US" dirty="0"/>
              <a:t>Calculating the shortest route between two cities</a:t>
            </a:r>
          </a:p>
          <a:p>
            <a:r>
              <a:rPr lang="en-US" dirty="0"/>
              <a:t>Finding the best matches in a recruiting site</a:t>
            </a:r>
          </a:p>
          <a:p>
            <a:r>
              <a:rPr lang="en-US" dirty="0"/>
              <a:t>Assigning optimal number of classrooms</a:t>
            </a:r>
          </a:p>
          <a:p>
            <a:r>
              <a:rPr lang="en-US" dirty="0"/>
              <a:t>Creating recommendation for customers</a:t>
            </a:r>
          </a:p>
          <a:p>
            <a:r>
              <a:rPr lang="en-US" dirty="0"/>
              <a:t>Designing code encryption</a:t>
            </a:r>
          </a:p>
          <a:p>
            <a:r>
              <a:rPr lang="en-US" dirty="0"/>
              <a:t>…….</a:t>
            </a:r>
          </a:p>
          <a:p>
            <a:endParaRPr lang="en-US" dirty="0"/>
          </a:p>
          <a:p>
            <a:endParaRPr lang="en-US" dirty="0"/>
          </a:p>
        </p:txBody>
      </p:sp>
    </p:spTree>
    <p:extLst>
      <p:ext uri="{BB962C8B-B14F-4D97-AF65-F5344CB8AC3E}">
        <p14:creationId xmlns:p14="http://schemas.microsoft.com/office/powerpoint/2010/main" val="2415990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67493" y="2172656"/>
            <a:ext cx="6777317" cy="4233465"/>
          </a:xfrm>
        </p:spPr>
        <p:txBody>
          <a:bodyPr>
            <a:normAutofit fontScale="25000" lnSpcReduction="20000"/>
          </a:bodyPr>
          <a:lstStyle/>
          <a:p>
            <a:pPr>
              <a:buFont typeface="Arial"/>
              <a:buChar char="•"/>
            </a:pPr>
            <a:r>
              <a:rPr lang="en-US" sz="6400" dirty="0" err="1">
                <a:latin typeface="Comic Sans MS"/>
                <a:cs typeface="Comic Sans MS"/>
              </a:rPr>
              <a:t>NetworkX</a:t>
            </a:r>
            <a:endParaRPr lang="en-US" sz="6400" dirty="0">
              <a:latin typeface="Comic Sans MS"/>
              <a:cs typeface="Comic Sans MS"/>
            </a:endParaRPr>
          </a:p>
          <a:p>
            <a:pPr lvl="1">
              <a:buFont typeface="Arial"/>
              <a:buChar char="•"/>
            </a:pPr>
            <a:r>
              <a:rPr lang="en-US" sz="6400" dirty="0">
                <a:latin typeface="Comic Sans MS"/>
                <a:cs typeface="Comic Sans MS"/>
                <a:hlinkClick r:id="rId2"/>
              </a:rPr>
              <a:t>https://github.com/NetworkX/NetworkX</a:t>
            </a:r>
            <a:endParaRPr lang="en-US" sz="6400" dirty="0">
              <a:latin typeface="Comic Sans MS"/>
              <a:cs typeface="Comic Sans MS"/>
            </a:endParaRPr>
          </a:p>
          <a:p>
            <a:pPr>
              <a:buFont typeface="Arial"/>
              <a:buChar char="•"/>
            </a:pPr>
            <a:r>
              <a:rPr lang="en-US" sz="6400" dirty="0" err="1">
                <a:latin typeface="Comic Sans MS"/>
                <a:cs typeface="Comic Sans MS"/>
              </a:rPr>
              <a:t>Cytoscape</a:t>
            </a:r>
            <a:r>
              <a:rPr lang="en-US" sz="6400" dirty="0">
                <a:latin typeface="Comic Sans MS"/>
                <a:cs typeface="Comic Sans MS"/>
              </a:rPr>
              <a:t> </a:t>
            </a:r>
          </a:p>
          <a:p>
            <a:pPr lvl="1">
              <a:buFont typeface="Arial"/>
              <a:buChar char="•"/>
            </a:pPr>
            <a:r>
              <a:rPr lang="en-US" sz="6400" dirty="0">
                <a:latin typeface="Comic Sans MS"/>
                <a:cs typeface="Comic Sans MS"/>
                <a:hlinkClick r:id="rId3"/>
              </a:rPr>
              <a:t>https://cytoscape.org/</a:t>
            </a:r>
            <a:endParaRPr lang="en-US" sz="6400" dirty="0">
              <a:latin typeface="Comic Sans MS"/>
              <a:cs typeface="Comic Sans MS"/>
            </a:endParaRPr>
          </a:p>
          <a:p>
            <a:pPr>
              <a:buFont typeface="Arial"/>
              <a:buChar char="•"/>
            </a:pPr>
            <a:r>
              <a:rPr lang="en-US" sz="6400" dirty="0" err="1">
                <a:latin typeface="Comic Sans MS"/>
                <a:cs typeface="Comic Sans MS"/>
              </a:rPr>
              <a:t>Gephi</a:t>
            </a:r>
            <a:endParaRPr lang="en-US" sz="6400" dirty="0">
              <a:latin typeface="Comic Sans MS"/>
              <a:cs typeface="Comic Sans MS"/>
            </a:endParaRPr>
          </a:p>
          <a:p>
            <a:pPr lvl="1">
              <a:buFont typeface="Arial"/>
              <a:buChar char="•"/>
            </a:pPr>
            <a:r>
              <a:rPr lang="en-US" sz="6400" dirty="0">
                <a:latin typeface="Comic Sans MS"/>
                <a:cs typeface="Comic Sans MS"/>
                <a:hlinkClick r:id="rId4"/>
              </a:rPr>
              <a:t>https://gephi.org/</a:t>
            </a:r>
            <a:endParaRPr lang="en-US" sz="6400" dirty="0">
              <a:latin typeface="Comic Sans MS"/>
              <a:cs typeface="Comic Sans MS"/>
            </a:endParaRPr>
          </a:p>
          <a:p>
            <a:pPr>
              <a:buFont typeface="Arial"/>
              <a:buChar char="•"/>
            </a:pPr>
            <a:r>
              <a:rPr lang="en-US" sz="6400" dirty="0">
                <a:latin typeface="Comic Sans MS"/>
                <a:cs typeface="Comic Sans MS"/>
              </a:rPr>
              <a:t>Jung</a:t>
            </a:r>
          </a:p>
          <a:p>
            <a:pPr lvl="1">
              <a:buFont typeface="Arial"/>
              <a:buChar char="•"/>
            </a:pPr>
            <a:r>
              <a:rPr lang="en-US" sz="6400" dirty="0">
                <a:latin typeface="Comic Sans MS"/>
                <a:cs typeface="Comic Sans MS"/>
                <a:hlinkClick r:id="rId5"/>
              </a:rPr>
              <a:t>http://jung.sourceforge.net/</a:t>
            </a:r>
            <a:endParaRPr lang="en-US" sz="6400" dirty="0">
              <a:latin typeface="Comic Sans MS"/>
              <a:cs typeface="Comic Sans MS"/>
            </a:endParaRPr>
          </a:p>
          <a:p>
            <a:pPr>
              <a:buFont typeface="Arial"/>
              <a:buChar char="•"/>
            </a:pPr>
            <a:r>
              <a:rPr lang="en-US" sz="6400" dirty="0">
                <a:latin typeface="Comic Sans MS"/>
                <a:cs typeface="Comic Sans MS"/>
              </a:rPr>
              <a:t>Boost Graph Library</a:t>
            </a:r>
          </a:p>
          <a:p>
            <a:pPr lvl="1">
              <a:buFont typeface="Arial"/>
              <a:buChar char="•"/>
            </a:pPr>
            <a:r>
              <a:rPr lang="en-US" sz="6400" dirty="0">
                <a:latin typeface="Comic Sans MS"/>
                <a:cs typeface="Comic Sans MS"/>
                <a:hlinkClick r:id="rId6"/>
              </a:rPr>
              <a:t>https://www.boost.org/doc/libs/1_66_0/libs/graph/doc/index.html</a:t>
            </a:r>
            <a:endParaRPr lang="en-US" sz="6400" dirty="0">
              <a:latin typeface="Comic Sans MS"/>
              <a:cs typeface="Comic Sans MS"/>
            </a:endParaRPr>
          </a:p>
          <a:p>
            <a:pPr>
              <a:buFont typeface="Arial"/>
              <a:buChar char="•"/>
            </a:pPr>
            <a:r>
              <a:rPr lang="en-US" sz="6400" dirty="0" err="1">
                <a:latin typeface="Comic Sans MS"/>
                <a:cs typeface="Comic Sans MS"/>
              </a:rPr>
              <a:t>NodeXL</a:t>
            </a:r>
            <a:endParaRPr lang="en-US" sz="6400" dirty="0">
              <a:latin typeface="Comic Sans MS"/>
              <a:cs typeface="Comic Sans MS"/>
            </a:endParaRPr>
          </a:p>
          <a:p>
            <a:pPr lvl="1">
              <a:buFont typeface="Arial"/>
              <a:buChar char="•"/>
            </a:pPr>
            <a:r>
              <a:rPr lang="en-US" sz="6400" dirty="0">
                <a:latin typeface="Comic Sans MS"/>
                <a:cs typeface="Comic Sans MS"/>
                <a:hlinkClick r:id="rId7"/>
              </a:rPr>
              <a:t>https://www.smrfoundation.org/nodexl/</a:t>
            </a:r>
            <a:endParaRPr lang="en-US" sz="6400" dirty="0">
              <a:latin typeface="Comic Sans MS"/>
              <a:cs typeface="Comic Sans MS"/>
            </a:endParaRPr>
          </a:p>
          <a:p>
            <a:pPr>
              <a:buFont typeface="Arial"/>
              <a:buChar char="•"/>
            </a:pPr>
            <a:r>
              <a:rPr lang="en-US" sz="6400" dirty="0" err="1">
                <a:latin typeface="Comic Sans MS"/>
                <a:cs typeface="Comic Sans MS"/>
              </a:rPr>
              <a:t>igraph</a:t>
            </a:r>
            <a:endParaRPr lang="en-US" sz="6400" dirty="0">
              <a:latin typeface="Comic Sans MS"/>
              <a:cs typeface="Comic Sans MS"/>
            </a:endParaRPr>
          </a:p>
          <a:p>
            <a:pPr lvl="1">
              <a:buFont typeface="Arial"/>
              <a:buChar char="•"/>
            </a:pPr>
            <a:r>
              <a:rPr lang="en-US" sz="6400" dirty="0">
                <a:latin typeface="Comic Sans MS"/>
                <a:cs typeface="Comic Sans MS"/>
                <a:hlinkClick r:id="rId8"/>
              </a:rPr>
              <a:t>https://igraph.org/redirect.html</a:t>
            </a:r>
            <a:endParaRPr lang="en-US" sz="6400" dirty="0">
              <a:latin typeface="Comic Sans MS"/>
              <a:cs typeface="Comic Sans MS"/>
            </a:endParaRPr>
          </a:p>
          <a:p>
            <a:pPr lvl="1">
              <a:buFont typeface="Arial"/>
              <a:buChar char="•"/>
            </a:pPr>
            <a:endParaRPr lang="en-US" dirty="0">
              <a:latin typeface="Comic Sans MS"/>
              <a:cs typeface="Comic Sans MS"/>
            </a:endParaRPr>
          </a:p>
          <a:p>
            <a:pPr>
              <a:buFont typeface="Arial"/>
              <a:buChar char="•"/>
            </a:pPr>
            <a:endParaRPr lang="en-US" dirty="0">
              <a:latin typeface="Comic Sans MS"/>
              <a:cs typeface="Comic Sans MS"/>
            </a:endParaRPr>
          </a:p>
          <a:p>
            <a:pPr>
              <a:buFont typeface="Arial"/>
              <a:buChar char="•"/>
            </a:pPr>
            <a:endParaRPr lang="en-US" dirty="0"/>
          </a:p>
        </p:txBody>
      </p:sp>
      <p:sp>
        <p:nvSpPr>
          <p:cNvPr id="5" name="Title 4">
            <a:extLst>
              <a:ext uri="{FF2B5EF4-FFF2-40B4-BE49-F238E27FC236}">
                <a16:creationId xmlns:a16="http://schemas.microsoft.com/office/drawing/2014/main" id="{9043AAA5-AE3F-BF43-86D8-41CC98DB57DD}"/>
              </a:ext>
            </a:extLst>
          </p:cNvPr>
          <p:cNvSpPr>
            <a:spLocks noGrp="1"/>
          </p:cNvSpPr>
          <p:nvPr>
            <p:ph type="title"/>
          </p:nvPr>
        </p:nvSpPr>
        <p:spPr/>
        <p:txBody>
          <a:bodyPr/>
          <a:lstStyle/>
          <a:p>
            <a:r>
              <a:rPr lang="en-US" dirty="0"/>
              <a:t>ANALYSIS SOFTWARE</a:t>
            </a:r>
          </a:p>
        </p:txBody>
      </p:sp>
    </p:spTree>
    <p:extLst>
      <p:ext uri="{BB962C8B-B14F-4D97-AF65-F5344CB8AC3E}">
        <p14:creationId xmlns:p14="http://schemas.microsoft.com/office/powerpoint/2010/main" val="27397605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5500A-16A6-5442-B2A5-8751D4EF79AA}"/>
              </a:ext>
            </a:extLst>
          </p:cNvPr>
          <p:cNvSpPr>
            <a:spLocks noGrp="1"/>
          </p:cNvSpPr>
          <p:nvPr>
            <p:ph type="title"/>
          </p:nvPr>
        </p:nvSpPr>
        <p:spPr>
          <a:xfrm>
            <a:off x="936579" y="293386"/>
            <a:ext cx="4141259" cy="2342810"/>
          </a:xfrm>
        </p:spPr>
        <p:txBody>
          <a:bodyPr>
            <a:normAutofit fontScale="90000"/>
          </a:bodyPr>
          <a:lstStyle/>
          <a:p>
            <a:r>
              <a:rPr lang="en-US" dirty="0"/>
              <a:t>Can You Draw These Figures Without Lifting the PENCIL FROM THE PAPER</a:t>
            </a:r>
          </a:p>
        </p:txBody>
      </p:sp>
      <p:pic>
        <p:nvPicPr>
          <p:cNvPr id="5122" name="Picture 2" descr="Euler Graph | Euler Path | Euler Circuit | Gate Vidyalay">
            <a:extLst>
              <a:ext uri="{FF2B5EF4-FFF2-40B4-BE49-F238E27FC236}">
                <a16:creationId xmlns:a16="http://schemas.microsoft.com/office/drawing/2014/main" id="{D4531318-1D9C-5144-9367-7AE85672E0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2555" y="214008"/>
            <a:ext cx="66452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50891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7490" y="714250"/>
            <a:ext cx="7024744" cy="1143000"/>
          </a:xfrm>
        </p:spPr>
        <p:txBody>
          <a:bodyPr>
            <a:normAutofit/>
          </a:bodyPr>
          <a:lstStyle/>
          <a:p>
            <a:pPr algn="ctr"/>
            <a:r>
              <a:rPr lang="en-US" dirty="0">
                <a:solidFill>
                  <a:schemeClr val="tx1"/>
                </a:solidFill>
                <a:cs typeface="Comic Sans MS"/>
              </a:rPr>
              <a:t>Seven Bridges of </a:t>
            </a:r>
            <a:r>
              <a:rPr lang="en-US" dirty="0" err="1">
                <a:solidFill>
                  <a:schemeClr val="tx1"/>
                </a:solidFill>
                <a:cs typeface="Comic Sans MS"/>
              </a:rPr>
              <a:t>Konigsburg</a:t>
            </a:r>
            <a:endParaRPr lang="en-US" dirty="0">
              <a:solidFill>
                <a:schemeClr val="tx1"/>
              </a:solidFill>
              <a:cs typeface="Comic Sans MS"/>
            </a:endParaRPr>
          </a:p>
        </p:txBody>
      </p:sp>
      <p:pic>
        <p:nvPicPr>
          <p:cNvPr id="4" name="Picture 3" descr="Konigsberg_bridges.png"/>
          <p:cNvPicPr>
            <a:picLocks noChangeAspect="1"/>
          </p:cNvPicPr>
          <p:nvPr/>
        </p:nvPicPr>
        <p:blipFill>
          <a:blip r:embed="rId2"/>
          <a:stretch>
            <a:fillRect/>
          </a:stretch>
        </p:blipFill>
        <p:spPr>
          <a:xfrm>
            <a:off x="3307211" y="1862905"/>
            <a:ext cx="4732018" cy="2814859"/>
          </a:xfrm>
          <a:prstGeom prst="rect">
            <a:avLst/>
          </a:prstGeom>
        </p:spPr>
      </p:pic>
      <p:sp>
        <p:nvSpPr>
          <p:cNvPr id="5" name="Rectangle 4"/>
          <p:cNvSpPr/>
          <p:nvPr/>
        </p:nvSpPr>
        <p:spPr>
          <a:xfrm>
            <a:off x="2018828" y="4549676"/>
            <a:ext cx="8227022" cy="1754326"/>
          </a:xfrm>
          <a:prstGeom prst="rect">
            <a:avLst/>
          </a:prstGeom>
        </p:spPr>
        <p:txBody>
          <a:bodyPr wrap="square">
            <a:spAutoFit/>
          </a:bodyPr>
          <a:lstStyle/>
          <a:p>
            <a:r>
              <a:rPr lang="en-US" dirty="0">
                <a:latin typeface="+mj-lt"/>
                <a:cs typeface="Comic Sans MS"/>
              </a:rPr>
              <a:t>The city of </a:t>
            </a:r>
            <a:r>
              <a:rPr lang="en-US" dirty="0">
                <a:latin typeface="+mj-lt"/>
                <a:cs typeface="Comic Sans MS"/>
                <a:hlinkClick r:id="rId3" tooltip="Königsberg"/>
              </a:rPr>
              <a:t>Königsberg</a:t>
            </a:r>
            <a:r>
              <a:rPr lang="en-US" dirty="0">
                <a:latin typeface="+mj-lt"/>
                <a:cs typeface="Comic Sans MS"/>
              </a:rPr>
              <a:t> was set on both sides of the </a:t>
            </a:r>
            <a:r>
              <a:rPr lang="en-US" dirty="0">
                <a:latin typeface="+mj-lt"/>
                <a:cs typeface="Comic Sans MS"/>
                <a:hlinkClick r:id="rId4" tooltip="Pregolya"/>
              </a:rPr>
              <a:t>Pregel River</a:t>
            </a:r>
            <a:r>
              <a:rPr lang="en-US" dirty="0">
                <a:latin typeface="+mj-lt"/>
                <a:cs typeface="Comic Sans MS"/>
              </a:rPr>
              <a:t>, and included two large islands which were connected to each other and the mainland by seven bridges.</a:t>
            </a:r>
          </a:p>
          <a:p>
            <a:r>
              <a:rPr lang="en-US" b="1" dirty="0">
                <a:solidFill>
                  <a:srgbClr val="4A6300"/>
                </a:solidFill>
                <a:latin typeface="+mj-lt"/>
                <a:cs typeface="Comic Sans MS"/>
              </a:rPr>
              <a:t>Is there a walk through the city that would cross each bridge once and only once. </a:t>
            </a:r>
            <a:endParaRPr lang="en-US" dirty="0">
              <a:latin typeface="+mj-lt"/>
              <a:cs typeface="Comic Sans MS"/>
            </a:endParaRPr>
          </a:p>
          <a:p>
            <a:r>
              <a:rPr lang="en-US" dirty="0">
                <a:latin typeface="+mj-lt"/>
                <a:cs typeface="Comic Sans MS"/>
              </a:rPr>
              <a:t>The islands could not be reached by any route other than the bridges, and every bridge must have been crossed completely every time</a:t>
            </a:r>
          </a:p>
          <a:p>
            <a:endParaRPr lang="en-US" dirty="0"/>
          </a:p>
        </p:txBody>
      </p:sp>
    </p:spTree>
    <p:extLst>
      <p:ext uri="{BB962C8B-B14F-4D97-AF65-F5344CB8AC3E}">
        <p14:creationId xmlns:p14="http://schemas.microsoft.com/office/powerpoint/2010/main" val="28189568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solidFill>
                  <a:schemeClr val="tx1"/>
                </a:solidFill>
                <a:cs typeface="Comic Sans MS"/>
              </a:rPr>
              <a:t>Seven Bridges of </a:t>
            </a:r>
            <a:r>
              <a:rPr lang="en-US" dirty="0" err="1">
                <a:solidFill>
                  <a:schemeClr val="tx1"/>
                </a:solidFill>
                <a:cs typeface="Comic Sans MS"/>
              </a:rPr>
              <a:t>Konigsburg</a:t>
            </a:r>
            <a:endParaRPr lang="en-US" dirty="0">
              <a:solidFill>
                <a:schemeClr val="tx1"/>
              </a:solidFill>
              <a:cs typeface="Comic Sans MS"/>
            </a:endParaRPr>
          </a:p>
        </p:txBody>
      </p:sp>
      <p:sp>
        <p:nvSpPr>
          <p:cNvPr id="3" name="Content Placeholder 2"/>
          <p:cNvSpPr>
            <a:spLocks noGrp="1"/>
          </p:cNvSpPr>
          <p:nvPr>
            <p:ph sz="half" idx="1"/>
          </p:nvPr>
        </p:nvSpPr>
        <p:spPr/>
        <p:txBody>
          <a:bodyPr/>
          <a:lstStyle/>
          <a:p>
            <a:r>
              <a:rPr lang="en-US" dirty="0">
                <a:latin typeface="+mj-lt"/>
                <a:cs typeface="Comic Sans MS"/>
              </a:rPr>
              <a:t>The </a:t>
            </a:r>
            <a:r>
              <a:rPr lang="en-US" dirty="0" err="1">
                <a:latin typeface="+mj-lt"/>
                <a:cs typeface="Comic Sans MS"/>
              </a:rPr>
              <a:t>Konigsburg</a:t>
            </a:r>
            <a:r>
              <a:rPr lang="en-US" dirty="0">
                <a:latin typeface="+mj-lt"/>
                <a:cs typeface="Comic Sans MS"/>
              </a:rPr>
              <a:t> bridge problem is one of the first problem to be solved using graph theory</a:t>
            </a:r>
          </a:p>
          <a:p>
            <a:r>
              <a:rPr lang="en-US" dirty="0">
                <a:latin typeface="+mj-lt"/>
                <a:cs typeface="Comic Sans MS"/>
              </a:rPr>
              <a:t>Solved by Euler in 1735</a:t>
            </a:r>
          </a:p>
          <a:p>
            <a:r>
              <a:rPr lang="en-US" dirty="0">
                <a:latin typeface="+mj-lt"/>
                <a:cs typeface="Comic Sans MS"/>
              </a:rPr>
              <a:t>Mathematically showed that such a walk cannot exist</a:t>
            </a:r>
          </a:p>
          <a:p>
            <a:r>
              <a:rPr lang="en-US" dirty="0">
                <a:solidFill>
                  <a:srgbClr val="7030A0"/>
                </a:solidFill>
                <a:cs typeface="Comic Sans MS"/>
              </a:rPr>
              <a:t>Eulerian Path: </a:t>
            </a:r>
            <a:r>
              <a:rPr lang="en-US" dirty="0">
                <a:cs typeface="Comic Sans MS"/>
              </a:rPr>
              <a:t>A path in the graph that visits every edge exactly once</a:t>
            </a:r>
            <a:endParaRPr lang="en-US" dirty="0">
              <a:latin typeface="+mj-lt"/>
              <a:cs typeface="Comic Sans MS"/>
            </a:endParaRPr>
          </a:p>
          <a:p>
            <a:r>
              <a:rPr lang="en-US" dirty="0">
                <a:latin typeface="+mj-lt"/>
                <a:cs typeface="Comic Sans MS"/>
              </a:rPr>
              <a:t>For a solution to exist, no more than two vertices can have odd number of edges coming out of them. Why ?</a:t>
            </a:r>
          </a:p>
          <a:p>
            <a:endParaRPr lang="en-US" dirty="0">
              <a:latin typeface="+mj-lt"/>
              <a:cs typeface="Comic Sans MS"/>
            </a:endParaRPr>
          </a:p>
        </p:txBody>
      </p:sp>
      <p:grpSp>
        <p:nvGrpSpPr>
          <p:cNvPr id="10" name="Group 9">
            <a:extLst>
              <a:ext uri="{FF2B5EF4-FFF2-40B4-BE49-F238E27FC236}">
                <a16:creationId xmlns:a16="http://schemas.microsoft.com/office/drawing/2014/main" id="{37A7785D-BE6C-9348-A8DF-B40981B340CA}"/>
              </a:ext>
            </a:extLst>
          </p:cNvPr>
          <p:cNvGrpSpPr/>
          <p:nvPr/>
        </p:nvGrpSpPr>
        <p:grpSpPr>
          <a:xfrm>
            <a:off x="7079847" y="1665861"/>
            <a:ext cx="2083609" cy="4606923"/>
            <a:chOff x="2011736" y="325000"/>
            <a:chExt cx="3114169" cy="6174220"/>
          </a:xfrm>
        </p:grpSpPr>
        <p:pic>
          <p:nvPicPr>
            <p:cNvPr id="5" name="Picture 4" descr="Konigsberg_bridges.png">
              <a:extLst>
                <a:ext uri="{FF2B5EF4-FFF2-40B4-BE49-F238E27FC236}">
                  <a16:creationId xmlns:a16="http://schemas.microsoft.com/office/drawing/2014/main" id="{D9CB2193-AE4F-3E4A-A9DC-9F0825163C0F}"/>
                </a:ext>
              </a:extLst>
            </p:cNvPr>
            <p:cNvPicPr>
              <a:picLocks noChangeAspect="1"/>
            </p:cNvPicPr>
            <p:nvPr/>
          </p:nvPicPr>
          <p:blipFill>
            <a:blip r:embed="rId2"/>
            <a:stretch>
              <a:fillRect/>
            </a:stretch>
          </p:blipFill>
          <p:spPr>
            <a:xfrm>
              <a:off x="2023185" y="325000"/>
              <a:ext cx="3102720" cy="1845665"/>
            </a:xfrm>
            <a:prstGeom prst="rect">
              <a:avLst/>
            </a:prstGeom>
          </p:spPr>
        </p:pic>
        <p:pic>
          <p:nvPicPr>
            <p:cNvPr id="6" name="Picture 5" descr="179px-7_bridges.svg.png">
              <a:extLst>
                <a:ext uri="{FF2B5EF4-FFF2-40B4-BE49-F238E27FC236}">
                  <a16:creationId xmlns:a16="http://schemas.microsoft.com/office/drawing/2014/main" id="{DFE6EEA7-82FA-CE4D-981D-ABFB959D381C}"/>
                </a:ext>
              </a:extLst>
            </p:cNvPr>
            <p:cNvPicPr>
              <a:picLocks noChangeAspect="1"/>
            </p:cNvPicPr>
            <p:nvPr/>
          </p:nvPicPr>
          <p:blipFill>
            <a:blip r:embed="rId3"/>
            <a:stretch>
              <a:fillRect/>
            </a:stretch>
          </p:blipFill>
          <p:spPr>
            <a:xfrm>
              <a:off x="2011736" y="2588685"/>
              <a:ext cx="2982207" cy="1816100"/>
            </a:xfrm>
            <a:prstGeom prst="rect">
              <a:avLst/>
            </a:prstGeom>
          </p:spPr>
        </p:pic>
        <p:pic>
          <p:nvPicPr>
            <p:cNvPr id="7" name="Picture 6" descr="180px-Konigsburg_graph.svg.png">
              <a:extLst>
                <a:ext uri="{FF2B5EF4-FFF2-40B4-BE49-F238E27FC236}">
                  <a16:creationId xmlns:a16="http://schemas.microsoft.com/office/drawing/2014/main" id="{81F87119-ECC5-074D-842E-07F9CD1D47B0}"/>
                </a:ext>
              </a:extLst>
            </p:cNvPr>
            <p:cNvPicPr>
              <a:picLocks noChangeAspect="1"/>
            </p:cNvPicPr>
            <p:nvPr/>
          </p:nvPicPr>
          <p:blipFill>
            <a:blip r:embed="rId4"/>
            <a:stretch>
              <a:fillRect/>
            </a:stretch>
          </p:blipFill>
          <p:spPr>
            <a:xfrm>
              <a:off x="2308931" y="4817717"/>
              <a:ext cx="2101879" cy="1681503"/>
            </a:xfrm>
            <a:prstGeom prst="rect">
              <a:avLst/>
            </a:prstGeom>
          </p:spPr>
        </p:pic>
        <p:sp>
          <p:nvSpPr>
            <p:cNvPr id="8" name="Down Arrow 7">
              <a:extLst>
                <a:ext uri="{FF2B5EF4-FFF2-40B4-BE49-F238E27FC236}">
                  <a16:creationId xmlns:a16="http://schemas.microsoft.com/office/drawing/2014/main" id="{E6EE0B8D-BD68-424E-AA26-EE16B0D2DDA5}"/>
                </a:ext>
              </a:extLst>
            </p:cNvPr>
            <p:cNvSpPr/>
            <p:nvPr/>
          </p:nvSpPr>
          <p:spPr>
            <a:xfrm>
              <a:off x="3354862" y="2170664"/>
              <a:ext cx="445345" cy="46750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Down Arrow 8">
              <a:extLst>
                <a:ext uri="{FF2B5EF4-FFF2-40B4-BE49-F238E27FC236}">
                  <a16:creationId xmlns:a16="http://schemas.microsoft.com/office/drawing/2014/main" id="{5D45E90B-58D5-D944-A34B-66B836F50C6D}"/>
                </a:ext>
              </a:extLst>
            </p:cNvPr>
            <p:cNvSpPr/>
            <p:nvPr/>
          </p:nvSpPr>
          <p:spPr>
            <a:xfrm>
              <a:off x="3375310" y="4384939"/>
              <a:ext cx="445345" cy="46750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49814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4C834-257A-094F-9E82-5D3B3E3C5ADD}"/>
              </a:ext>
            </a:extLst>
          </p:cNvPr>
          <p:cNvSpPr>
            <a:spLocks noGrp="1"/>
          </p:cNvSpPr>
          <p:nvPr>
            <p:ph type="title"/>
          </p:nvPr>
        </p:nvSpPr>
        <p:spPr/>
        <p:txBody>
          <a:bodyPr/>
          <a:lstStyle/>
          <a:p>
            <a:r>
              <a:rPr lang="en-US" dirty="0"/>
              <a:t>FLUERY’S ALGORITHM (1883)</a:t>
            </a:r>
          </a:p>
        </p:txBody>
      </p:sp>
      <p:sp>
        <p:nvSpPr>
          <p:cNvPr id="3" name="Content Placeholder 2">
            <a:extLst>
              <a:ext uri="{FF2B5EF4-FFF2-40B4-BE49-F238E27FC236}">
                <a16:creationId xmlns:a16="http://schemas.microsoft.com/office/drawing/2014/main" id="{BCB8BF9C-725F-6E45-BAD6-9D4A969B223C}"/>
              </a:ext>
            </a:extLst>
          </p:cNvPr>
          <p:cNvSpPr>
            <a:spLocks noGrp="1"/>
          </p:cNvSpPr>
          <p:nvPr>
            <p:ph sz="half" idx="1"/>
          </p:nvPr>
        </p:nvSpPr>
        <p:spPr>
          <a:xfrm>
            <a:off x="796961" y="1848096"/>
            <a:ext cx="5071873" cy="4023360"/>
          </a:xfrm>
        </p:spPr>
        <p:txBody>
          <a:bodyPr/>
          <a:lstStyle/>
          <a:p>
            <a:r>
              <a:rPr lang="en-US" dirty="0" err="1">
                <a:solidFill>
                  <a:srgbClr val="7030A0"/>
                </a:solidFill>
              </a:rPr>
              <a:t>Fluery’s</a:t>
            </a:r>
            <a:r>
              <a:rPr lang="en-US" dirty="0">
                <a:solidFill>
                  <a:srgbClr val="7030A0"/>
                </a:solidFill>
              </a:rPr>
              <a:t> algorithm to find the Eulerian path</a:t>
            </a:r>
          </a:p>
          <a:p>
            <a:pPr lvl="1"/>
            <a:r>
              <a:rPr lang="en-US" dirty="0"/>
              <a:t>Check that there are at most 2 vertices with odd degrees</a:t>
            </a:r>
          </a:p>
          <a:p>
            <a:pPr lvl="1"/>
            <a:r>
              <a:rPr lang="en-US" dirty="0"/>
              <a:t>If there are vertices with odd degrees, start with either of them</a:t>
            </a:r>
          </a:p>
          <a:p>
            <a:pPr lvl="1"/>
            <a:r>
              <a:rPr lang="en-US" dirty="0"/>
              <a:t>Let starting vertex be v</a:t>
            </a:r>
          </a:p>
          <a:p>
            <a:pPr lvl="1"/>
            <a:r>
              <a:rPr lang="en-US" dirty="0"/>
              <a:t>Remove an edge from v-u, such that the graph is not disconnected</a:t>
            </a:r>
          </a:p>
          <a:p>
            <a:pPr lvl="2"/>
            <a:r>
              <a:rPr lang="en-US" dirty="0"/>
              <a:t>If no such edge possible, remove any of the remaining edges.</a:t>
            </a:r>
          </a:p>
          <a:p>
            <a:pPr lvl="1"/>
            <a:r>
              <a:rPr lang="en-US" dirty="0"/>
              <a:t>Mark u as the starting vertex</a:t>
            </a:r>
          </a:p>
          <a:p>
            <a:pPr lvl="1"/>
            <a:r>
              <a:rPr lang="en-US" dirty="0"/>
              <a:t>Continue until no edges remaining</a:t>
            </a:r>
          </a:p>
          <a:p>
            <a:pPr lvl="1"/>
            <a:r>
              <a:rPr lang="en-US" dirty="0"/>
              <a:t>The order in which edges are removed gives the Eulerian path</a:t>
            </a:r>
          </a:p>
          <a:p>
            <a:pPr lvl="1"/>
            <a:endParaRPr lang="en-US" dirty="0"/>
          </a:p>
        </p:txBody>
      </p:sp>
      <p:sp>
        <p:nvSpPr>
          <p:cNvPr id="15" name="TextBox 14">
            <a:extLst>
              <a:ext uri="{FF2B5EF4-FFF2-40B4-BE49-F238E27FC236}">
                <a16:creationId xmlns:a16="http://schemas.microsoft.com/office/drawing/2014/main" id="{2E557AE4-65EF-2949-A959-6AAA840F1A4A}"/>
              </a:ext>
            </a:extLst>
          </p:cNvPr>
          <p:cNvSpPr txBox="1"/>
          <p:nvPr/>
        </p:nvSpPr>
        <p:spPr>
          <a:xfrm>
            <a:off x="9146056" y="585216"/>
            <a:ext cx="3045944" cy="646331"/>
          </a:xfrm>
          <a:prstGeom prst="rect">
            <a:avLst/>
          </a:prstGeom>
          <a:noFill/>
        </p:spPr>
        <p:txBody>
          <a:bodyPr wrap="square" rtlCol="0">
            <a:spAutoFit/>
          </a:bodyPr>
          <a:lstStyle/>
          <a:p>
            <a:r>
              <a:rPr lang="en-US" dirty="0"/>
              <a:t>Odd vertices C and D</a:t>
            </a:r>
          </a:p>
          <a:p>
            <a:r>
              <a:rPr lang="en-US" dirty="0"/>
              <a:t>Choose C as starting vertex</a:t>
            </a:r>
          </a:p>
        </p:txBody>
      </p:sp>
      <p:grpSp>
        <p:nvGrpSpPr>
          <p:cNvPr id="16" name="Group 15">
            <a:extLst>
              <a:ext uri="{FF2B5EF4-FFF2-40B4-BE49-F238E27FC236}">
                <a16:creationId xmlns:a16="http://schemas.microsoft.com/office/drawing/2014/main" id="{2173CFE1-AFCC-344C-9224-1B35C08EEA41}"/>
              </a:ext>
            </a:extLst>
          </p:cNvPr>
          <p:cNvGrpSpPr/>
          <p:nvPr/>
        </p:nvGrpSpPr>
        <p:grpSpPr>
          <a:xfrm>
            <a:off x="6815219" y="320271"/>
            <a:ext cx="2237846" cy="1311716"/>
            <a:chOff x="1336034" y="1501089"/>
            <a:chExt cx="4337988" cy="2177404"/>
          </a:xfrm>
        </p:grpSpPr>
        <p:sp>
          <p:nvSpPr>
            <p:cNvPr id="17" name="Isosceles Triangle 6">
              <a:extLst>
                <a:ext uri="{FF2B5EF4-FFF2-40B4-BE49-F238E27FC236}">
                  <a16:creationId xmlns:a16="http://schemas.microsoft.com/office/drawing/2014/main" id="{779DDAB6-7A30-9B48-86A0-FB5D925DD2E6}"/>
                </a:ext>
              </a:extLst>
            </p:cNvPr>
            <p:cNvSpPr/>
            <p:nvPr/>
          </p:nvSpPr>
          <p:spPr>
            <a:xfrm rot="5400000">
              <a:off x="3999417" y="1904894"/>
              <a:ext cx="1253606" cy="1501812"/>
            </a:xfrm>
            <a:prstGeom prst="triangle">
              <a:avLst>
                <a:gd name="adj" fmla="val 44737"/>
              </a:avLst>
            </a:prstGeom>
            <a:noFill/>
            <a:ln w="38100" cmpd="sng">
              <a:solidFill>
                <a:srgbClr val="FD1CE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473E3A4-D06C-7941-8122-987D255735DF}"/>
                </a:ext>
              </a:extLst>
            </p:cNvPr>
            <p:cNvSpPr/>
            <p:nvPr/>
          </p:nvSpPr>
          <p:spPr>
            <a:xfrm>
              <a:off x="1632931" y="1765017"/>
              <a:ext cx="2243218" cy="1633054"/>
            </a:xfrm>
            <a:prstGeom prst="rect">
              <a:avLst/>
            </a:prstGeom>
            <a:noFill/>
            <a:ln w="57150" cmpd="sng">
              <a:solidFill>
                <a:srgbClr val="FD1CE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CC249E8-C9F6-9043-8BA7-47902DB7B58E}"/>
                </a:ext>
              </a:extLst>
            </p:cNvPr>
            <p:cNvSpPr/>
            <p:nvPr/>
          </p:nvSpPr>
          <p:spPr>
            <a:xfrm>
              <a:off x="3579252" y="1550576"/>
              <a:ext cx="593793" cy="527855"/>
            </a:xfrm>
            <a:prstGeom prst="ellipse">
              <a:avLst/>
            </a:prstGeom>
            <a:solidFill>
              <a:schemeClr val="accent2"/>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C</a:t>
              </a:r>
            </a:p>
          </p:txBody>
        </p:sp>
        <p:sp>
          <p:nvSpPr>
            <p:cNvPr id="20" name="Oval 19">
              <a:extLst>
                <a:ext uri="{FF2B5EF4-FFF2-40B4-BE49-F238E27FC236}">
                  <a16:creationId xmlns:a16="http://schemas.microsoft.com/office/drawing/2014/main" id="{67DDDC6E-4917-D048-9BC1-73D9FC62CF03}"/>
                </a:ext>
              </a:extLst>
            </p:cNvPr>
            <p:cNvSpPr/>
            <p:nvPr/>
          </p:nvSpPr>
          <p:spPr>
            <a:xfrm>
              <a:off x="1336034" y="1501089"/>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B</a:t>
              </a:r>
            </a:p>
          </p:txBody>
        </p:sp>
        <p:sp>
          <p:nvSpPr>
            <p:cNvPr id="21" name="Oval 20">
              <a:extLst>
                <a:ext uri="{FF2B5EF4-FFF2-40B4-BE49-F238E27FC236}">
                  <a16:creationId xmlns:a16="http://schemas.microsoft.com/office/drawing/2014/main" id="{6A492026-A426-EE4D-B0B2-393792C72FC1}"/>
                </a:ext>
              </a:extLst>
            </p:cNvPr>
            <p:cNvSpPr/>
            <p:nvPr/>
          </p:nvSpPr>
          <p:spPr>
            <a:xfrm>
              <a:off x="1336034" y="3134143"/>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A</a:t>
              </a:r>
            </a:p>
          </p:txBody>
        </p:sp>
        <p:sp>
          <p:nvSpPr>
            <p:cNvPr id="22" name="Oval 21">
              <a:extLst>
                <a:ext uri="{FF2B5EF4-FFF2-40B4-BE49-F238E27FC236}">
                  <a16:creationId xmlns:a16="http://schemas.microsoft.com/office/drawing/2014/main" id="{05DEE859-E393-054A-AB00-123541F82A64}"/>
                </a:ext>
              </a:extLst>
            </p:cNvPr>
            <p:cNvSpPr/>
            <p:nvPr/>
          </p:nvSpPr>
          <p:spPr>
            <a:xfrm>
              <a:off x="3599700" y="3150638"/>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D</a:t>
              </a:r>
            </a:p>
          </p:txBody>
        </p:sp>
        <p:sp>
          <p:nvSpPr>
            <p:cNvPr id="23" name="Oval 22">
              <a:extLst>
                <a:ext uri="{FF2B5EF4-FFF2-40B4-BE49-F238E27FC236}">
                  <a16:creationId xmlns:a16="http://schemas.microsoft.com/office/drawing/2014/main" id="{7AC15FD7-2376-0843-8656-AEA557FDCEC8}"/>
                </a:ext>
              </a:extLst>
            </p:cNvPr>
            <p:cNvSpPr/>
            <p:nvPr/>
          </p:nvSpPr>
          <p:spPr>
            <a:xfrm>
              <a:off x="5080229" y="2280318"/>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E</a:t>
              </a:r>
            </a:p>
          </p:txBody>
        </p:sp>
      </p:grpSp>
      <p:grpSp>
        <p:nvGrpSpPr>
          <p:cNvPr id="48" name="Group 47">
            <a:extLst>
              <a:ext uri="{FF2B5EF4-FFF2-40B4-BE49-F238E27FC236}">
                <a16:creationId xmlns:a16="http://schemas.microsoft.com/office/drawing/2014/main" id="{5693ACC5-B325-0B40-B6B4-59F2EBB78ECD}"/>
              </a:ext>
            </a:extLst>
          </p:cNvPr>
          <p:cNvGrpSpPr/>
          <p:nvPr/>
        </p:nvGrpSpPr>
        <p:grpSpPr>
          <a:xfrm>
            <a:off x="6815219" y="1852845"/>
            <a:ext cx="2237846" cy="1311716"/>
            <a:chOff x="6748415" y="3322286"/>
            <a:chExt cx="2237846" cy="1311716"/>
          </a:xfrm>
        </p:grpSpPr>
        <p:grpSp>
          <p:nvGrpSpPr>
            <p:cNvPr id="24" name="Group 23">
              <a:extLst>
                <a:ext uri="{FF2B5EF4-FFF2-40B4-BE49-F238E27FC236}">
                  <a16:creationId xmlns:a16="http://schemas.microsoft.com/office/drawing/2014/main" id="{A21FDFEF-17F8-984C-B7B4-DC8AF30E6530}"/>
                </a:ext>
              </a:extLst>
            </p:cNvPr>
            <p:cNvGrpSpPr/>
            <p:nvPr/>
          </p:nvGrpSpPr>
          <p:grpSpPr>
            <a:xfrm>
              <a:off x="6748415" y="3322286"/>
              <a:ext cx="2237846" cy="1311716"/>
              <a:chOff x="1336034" y="1501089"/>
              <a:chExt cx="4337988" cy="2177404"/>
            </a:xfrm>
          </p:grpSpPr>
          <p:sp>
            <p:nvSpPr>
              <p:cNvPr id="26" name="Rectangle 25">
                <a:extLst>
                  <a:ext uri="{FF2B5EF4-FFF2-40B4-BE49-F238E27FC236}">
                    <a16:creationId xmlns:a16="http://schemas.microsoft.com/office/drawing/2014/main" id="{44AE7CBA-DF45-A94B-AF95-394097B3C66E}"/>
                  </a:ext>
                </a:extLst>
              </p:cNvPr>
              <p:cNvSpPr/>
              <p:nvPr/>
            </p:nvSpPr>
            <p:spPr>
              <a:xfrm>
                <a:off x="1632931" y="1765017"/>
                <a:ext cx="2243218" cy="1633054"/>
              </a:xfrm>
              <a:prstGeom prst="rect">
                <a:avLst/>
              </a:prstGeom>
              <a:noFill/>
              <a:ln w="57150" cmpd="sng">
                <a:solidFill>
                  <a:srgbClr val="FD1CE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424D17D-A23F-2849-965C-50180FAFEDA6}"/>
                  </a:ext>
                </a:extLst>
              </p:cNvPr>
              <p:cNvSpPr/>
              <p:nvPr/>
            </p:nvSpPr>
            <p:spPr>
              <a:xfrm>
                <a:off x="3579252" y="1550576"/>
                <a:ext cx="593793" cy="527855"/>
              </a:xfrm>
              <a:prstGeom prst="ellipse">
                <a:avLst/>
              </a:prstGeom>
              <a:solidFill>
                <a:schemeClr val="accent2"/>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C</a:t>
                </a:r>
              </a:p>
            </p:txBody>
          </p:sp>
          <p:sp>
            <p:nvSpPr>
              <p:cNvPr id="28" name="Oval 27">
                <a:extLst>
                  <a:ext uri="{FF2B5EF4-FFF2-40B4-BE49-F238E27FC236}">
                    <a16:creationId xmlns:a16="http://schemas.microsoft.com/office/drawing/2014/main" id="{0CFDD9CB-FA33-B040-AC50-1CE4030F0E52}"/>
                  </a:ext>
                </a:extLst>
              </p:cNvPr>
              <p:cNvSpPr/>
              <p:nvPr/>
            </p:nvSpPr>
            <p:spPr>
              <a:xfrm>
                <a:off x="1336034" y="1501089"/>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B</a:t>
                </a:r>
              </a:p>
            </p:txBody>
          </p:sp>
          <p:sp>
            <p:nvSpPr>
              <p:cNvPr id="29" name="Oval 28">
                <a:extLst>
                  <a:ext uri="{FF2B5EF4-FFF2-40B4-BE49-F238E27FC236}">
                    <a16:creationId xmlns:a16="http://schemas.microsoft.com/office/drawing/2014/main" id="{976F8DCD-616E-E043-BA66-A64E76775C22}"/>
                  </a:ext>
                </a:extLst>
              </p:cNvPr>
              <p:cNvSpPr/>
              <p:nvPr/>
            </p:nvSpPr>
            <p:spPr>
              <a:xfrm>
                <a:off x="1336034" y="3134143"/>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A</a:t>
                </a:r>
              </a:p>
            </p:txBody>
          </p:sp>
          <p:sp>
            <p:nvSpPr>
              <p:cNvPr id="30" name="Oval 29">
                <a:extLst>
                  <a:ext uri="{FF2B5EF4-FFF2-40B4-BE49-F238E27FC236}">
                    <a16:creationId xmlns:a16="http://schemas.microsoft.com/office/drawing/2014/main" id="{8E6B79D2-287A-3448-8C76-1B9EBEE1B9FD}"/>
                  </a:ext>
                </a:extLst>
              </p:cNvPr>
              <p:cNvSpPr/>
              <p:nvPr/>
            </p:nvSpPr>
            <p:spPr>
              <a:xfrm>
                <a:off x="3599700" y="3150638"/>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D</a:t>
                </a:r>
              </a:p>
            </p:txBody>
          </p:sp>
          <p:sp>
            <p:nvSpPr>
              <p:cNvPr id="31" name="Oval 30">
                <a:extLst>
                  <a:ext uri="{FF2B5EF4-FFF2-40B4-BE49-F238E27FC236}">
                    <a16:creationId xmlns:a16="http://schemas.microsoft.com/office/drawing/2014/main" id="{5AC508C7-3E69-3049-9BBC-64C4105FB3DE}"/>
                  </a:ext>
                </a:extLst>
              </p:cNvPr>
              <p:cNvSpPr/>
              <p:nvPr/>
            </p:nvSpPr>
            <p:spPr>
              <a:xfrm>
                <a:off x="5080229" y="2280318"/>
                <a:ext cx="593793" cy="527855"/>
              </a:xfrm>
              <a:prstGeom prst="ellipse">
                <a:avLst/>
              </a:prstGeom>
              <a:solidFill>
                <a:schemeClr val="accent2"/>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E</a:t>
                </a:r>
              </a:p>
            </p:txBody>
          </p:sp>
        </p:grpSp>
        <p:cxnSp>
          <p:nvCxnSpPr>
            <p:cNvPr id="33" name="Straight Connector 32">
              <a:extLst>
                <a:ext uri="{FF2B5EF4-FFF2-40B4-BE49-F238E27FC236}">
                  <a16:creationId xmlns:a16="http://schemas.microsoft.com/office/drawing/2014/main" id="{FDB3C9B0-3C5F-4B4A-8E08-C312287418B2}"/>
                </a:ext>
              </a:extLst>
            </p:cNvPr>
            <p:cNvCxnSpPr>
              <a:stCxn id="30" idx="7"/>
              <a:endCxn id="31" idx="3"/>
            </p:cNvCxnSpPr>
            <p:nvPr/>
          </p:nvCxnSpPr>
          <p:spPr>
            <a:xfrm flipV="1">
              <a:off x="8177638" y="4063133"/>
              <a:ext cx="547162" cy="299447"/>
            </a:xfrm>
            <a:prstGeom prst="line">
              <a:avLst/>
            </a:prstGeom>
            <a:ln w="57150">
              <a:solidFill>
                <a:srgbClr val="F306E5"/>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B63D3F6-5CFB-F244-A01E-79F5E531E8B9}"/>
                </a:ext>
              </a:extLst>
            </p:cNvPr>
            <p:cNvCxnSpPr>
              <a:cxnSpLocks/>
              <a:endCxn id="31" idx="2"/>
            </p:cNvCxnSpPr>
            <p:nvPr/>
          </p:nvCxnSpPr>
          <p:spPr>
            <a:xfrm>
              <a:off x="8159398" y="3640278"/>
              <a:ext cx="520542" cy="310429"/>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CABB865D-2F11-C442-982E-A2F903F5B4F9}"/>
              </a:ext>
            </a:extLst>
          </p:cNvPr>
          <p:cNvGrpSpPr/>
          <p:nvPr/>
        </p:nvGrpSpPr>
        <p:grpSpPr>
          <a:xfrm>
            <a:off x="9633549" y="1825407"/>
            <a:ext cx="2237846" cy="1311716"/>
            <a:chOff x="9676301" y="3203918"/>
            <a:chExt cx="2237846" cy="1311716"/>
          </a:xfrm>
        </p:grpSpPr>
        <p:grpSp>
          <p:nvGrpSpPr>
            <p:cNvPr id="36" name="Group 35">
              <a:extLst>
                <a:ext uri="{FF2B5EF4-FFF2-40B4-BE49-F238E27FC236}">
                  <a16:creationId xmlns:a16="http://schemas.microsoft.com/office/drawing/2014/main" id="{EB442EBA-6D6B-F348-9CF5-5562E621205A}"/>
                </a:ext>
              </a:extLst>
            </p:cNvPr>
            <p:cNvGrpSpPr/>
            <p:nvPr/>
          </p:nvGrpSpPr>
          <p:grpSpPr>
            <a:xfrm>
              <a:off x="9676301" y="3203918"/>
              <a:ext cx="2237846" cy="1311716"/>
              <a:chOff x="1336034" y="1501089"/>
              <a:chExt cx="4337988" cy="2177404"/>
            </a:xfrm>
          </p:grpSpPr>
          <p:sp>
            <p:nvSpPr>
              <p:cNvPr id="37" name="Rectangle 36">
                <a:extLst>
                  <a:ext uri="{FF2B5EF4-FFF2-40B4-BE49-F238E27FC236}">
                    <a16:creationId xmlns:a16="http://schemas.microsoft.com/office/drawing/2014/main" id="{E8EB7ADE-A2E8-C84C-B9FF-E02E7E0CB7A2}"/>
                  </a:ext>
                </a:extLst>
              </p:cNvPr>
              <p:cNvSpPr/>
              <p:nvPr/>
            </p:nvSpPr>
            <p:spPr>
              <a:xfrm>
                <a:off x="1632931" y="1765017"/>
                <a:ext cx="2243218" cy="1633054"/>
              </a:xfrm>
              <a:prstGeom prst="rect">
                <a:avLst/>
              </a:prstGeom>
              <a:noFill/>
              <a:ln w="57150" cmpd="sng">
                <a:solidFill>
                  <a:srgbClr val="FD1CE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6E6DDEC-8F7B-2C4B-8F0B-17E10DECD2DD}"/>
                  </a:ext>
                </a:extLst>
              </p:cNvPr>
              <p:cNvSpPr/>
              <p:nvPr/>
            </p:nvSpPr>
            <p:spPr>
              <a:xfrm>
                <a:off x="3579252" y="1550576"/>
                <a:ext cx="593793" cy="527855"/>
              </a:xfrm>
              <a:prstGeom prst="ellipse">
                <a:avLst/>
              </a:prstGeom>
              <a:solidFill>
                <a:schemeClr val="accent2"/>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C</a:t>
                </a:r>
              </a:p>
            </p:txBody>
          </p:sp>
          <p:sp>
            <p:nvSpPr>
              <p:cNvPr id="39" name="Oval 38">
                <a:extLst>
                  <a:ext uri="{FF2B5EF4-FFF2-40B4-BE49-F238E27FC236}">
                    <a16:creationId xmlns:a16="http://schemas.microsoft.com/office/drawing/2014/main" id="{3EE9C9BC-D260-2B4B-A34C-CB60F3517DF5}"/>
                  </a:ext>
                </a:extLst>
              </p:cNvPr>
              <p:cNvSpPr/>
              <p:nvPr/>
            </p:nvSpPr>
            <p:spPr>
              <a:xfrm>
                <a:off x="1336034" y="1501089"/>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B</a:t>
                </a:r>
              </a:p>
            </p:txBody>
          </p:sp>
          <p:sp>
            <p:nvSpPr>
              <p:cNvPr id="40" name="Oval 39">
                <a:extLst>
                  <a:ext uri="{FF2B5EF4-FFF2-40B4-BE49-F238E27FC236}">
                    <a16:creationId xmlns:a16="http://schemas.microsoft.com/office/drawing/2014/main" id="{055F3BE3-E1D3-4C44-9726-8DD17D53F494}"/>
                  </a:ext>
                </a:extLst>
              </p:cNvPr>
              <p:cNvSpPr/>
              <p:nvPr/>
            </p:nvSpPr>
            <p:spPr>
              <a:xfrm>
                <a:off x="1336034" y="3134143"/>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A</a:t>
                </a:r>
              </a:p>
            </p:txBody>
          </p:sp>
          <p:sp>
            <p:nvSpPr>
              <p:cNvPr id="41" name="Oval 40">
                <a:extLst>
                  <a:ext uri="{FF2B5EF4-FFF2-40B4-BE49-F238E27FC236}">
                    <a16:creationId xmlns:a16="http://schemas.microsoft.com/office/drawing/2014/main" id="{A5538091-A08F-CD47-8D06-FC3D5F7D42B5}"/>
                  </a:ext>
                </a:extLst>
              </p:cNvPr>
              <p:cNvSpPr/>
              <p:nvPr/>
            </p:nvSpPr>
            <p:spPr>
              <a:xfrm>
                <a:off x="3599700" y="3150638"/>
                <a:ext cx="593793" cy="527855"/>
              </a:xfrm>
              <a:prstGeom prst="ellipse">
                <a:avLst/>
              </a:prstGeom>
              <a:solidFill>
                <a:schemeClr val="accent2"/>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D</a:t>
                </a:r>
              </a:p>
            </p:txBody>
          </p:sp>
          <p:sp>
            <p:nvSpPr>
              <p:cNvPr id="42" name="Oval 41">
                <a:extLst>
                  <a:ext uri="{FF2B5EF4-FFF2-40B4-BE49-F238E27FC236}">
                    <a16:creationId xmlns:a16="http://schemas.microsoft.com/office/drawing/2014/main" id="{63FFE1E0-19DA-084D-8655-AE1B2B0F7BC0}"/>
                  </a:ext>
                </a:extLst>
              </p:cNvPr>
              <p:cNvSpPr/>
              <p:nvPr/>
            </p:nvSpPr>
            <p:spPr>
              <a:xfrm>
                <a:off x="5080229" y="2280318"/>
                <a:ext cx="593793" cy="527855"/>
              </a:xfrm>
              <a:prstGeom prst="ellipse">
                <a:avLst/>
              </a:prstGeom>
              <a:solidFill>
                <a:schemeClr val="accent2"/>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E</a:t>
                </a:r>
              </a:p>
            </p:txBody>
          </p:sp>
        </p:grpSp>
        <p:cxnSp>
          <p:nvCxnSpPr>
            <p:cNvPr id="45" name="Straight Connector 44">
              <a:extLst>
                <a:ext uri="{FF2B5EF4-FFF2-40B4-BE49-F238E27FC236}">
                  <a16:creationId xmlns:a16="http://schemas.microsoft.com/office/drawing/2014/main" id="{3C876C96-DAFC-A545-B5A9-087D5BBF38DF}"/>
                </a:ext>
              </a:extLst>
            </p:cNvPr>
            <p:cNvCxnSpPr>
              <a:cxnSpLocks/>
            </p:cNvCxnSpPr>
            <p:nvPr/>
          </p:nvCxnSpPr>
          <p:spPr>
            <a:xfrm>
              <a:off x="11087284" y="3511093"/>
              <a:ext cx="520542" cy="310429"/>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EC2445C-44E3-194C-B26E-1695378CB4D9}"/>
                </a:ext>
              </a:extLst>
            </p:cNvPr>
            <p:cNvCxnSpPr>
              <a:cxnSpLocks/>
              <a:endCxn id="42" idx="3"/>
            </p:cNvCxnSpPr>
            <p:nvPr/>
          </p:nvCxnSpPr>
          <p:spPr>
            <a:xfrm flipV="1">
              <a:off x="11150384" y="3944765"/>
              <a:ext cx="502302" cy="36131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04562D33-6DDB-0246-B854-AF400CE310ED}"/>
              </a:ext>
            </a:extLst>
          </p:cNvPr>
          <p:cNvGrpSpPr/>
          <p:nvPr/>
        </p:nvGrpSpPr>
        <p:grpSpPr>
          <a:xfrm>
            <a:off x="6703960" y="3420704"/>
            <a:ext cx="2237846" cy="1311716"/>
            <a:chOff x="6560576" y="4671071"/>
            <a:chExt cx="2237846" cy="1311716"/>
          </a:xfrm>
        </p:grpSpPr>
        <p:grpSp>
          <p:nvGrpSpPr>
            <p:cNvPr id="50" name="Group 49">
              <a:extLst>
                <a:ext uri="{FF2B5EF4-FFF2-40B4-BE49-F238E27FC236}">
                  <a16:creationId xmlns:a16="http://schemas.microsoft.com/office/drawing/2014/main" id="{0769F703-1EA4-924A-8281-2C5D83B02D31}"/>
                </a:ext>
              </a:extLst>
            </p:cNvPr>
            <p:cNvGrpSpPr/>
            <p:nvPr/>
          </p:nvGrpSpPr>
          <p:grpSpPr>
            <a:xfrm>
              <a:off x="6560576" y="4671071"/>
              <a:ext cx="2237846" cy="1311716"/>
              <a:chOff x="9676301" y="3203918"/>
              <a:chExt cx="2237846" cy="1311716"/>
            </a:xfrm>
          </p:grpSpPr>
          <p:grpSp>
            <p:nvGrpSpPr>
              <p:cNvPr id="51" name="Group 50">
                <a:extLst>
                  <a:ext uri="{FF2B5EF4-FFF2-40B4-BE49-F238E27FC236}">
                    <a16:creationId xmlns:a16="http://schemas.microsoft.com/office/drawing/2014/main" id="{ACA6BF95-877F-B54C-8F0C-23BFB9139C83}"/>
                  </a:ext>
                </a:extLst>
              </p:cNvPr>
              <p:cNvGrpSpPr/>
              <p:nvPr/>
            </p:nvGrpSpPr>
            <p:grpSpPr>
              <a:xfrm>
                <a:off x="9676301" y="3203918"/>
                <a:ext cx="2237846" cy="1311716"/>
                <a:chOff x="1336034" y="1501089"/>
                <a:chExt cx="4337988" cy="2177404"/>
              </a:xfrm>
            </p:grpSpPr>
            <p:sp>
              <p:nvSpPr>
                <p:cNvPr id="55" name="Oval 54">
                  <a:extLst>
                    <a:ext uri="{FF2B5EF4-FFF2-40B4-BE49-F238E27FC236}">
                      <a16:creationId xmlns:a16="http://schemas.microsoft.com/office/drawing/2014/main" id="{9C91103C-F18D-E544-9C46-26C28AB00E0E}"/>
                    </a:ext>
                  </a:extLst>
                </p:cNvPr>
                <p:cNvSpPr/>
                <p:nvPr/>
              </p:nvSpPr>
              <p:spPr>
                <a:xfrm>
                  <a:off x="3579252" y="1550576"/>
                  <a:ext cx="593793" cy="527855"/>
                </a:xfrm>
                <a:prstGeom prst="ellipse">
                  <a:avLst/>
                </a:prstGeom>
                <a:solidFill>
                  <a:schemeClr val="accent2"/>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C</a:t>
                  </a:r>
                </a:p>
              </p:txBody>
            </p:sp>
            <p:sp>
              <p:nvSpPr>
                <p:cNvPr id="56" name="Oval 55">
                  <a:extLst>
                    <a:ext uri="{FF2B5EF4-FFF2-40B4-BE49-F238E27FC236}">
                      <a16:creationId xmlns:a16="http://schemas.microsoft.com/office/drawing/2014/main" id="{1EEEACC9-F983-6E44-B876-CB73AB6ADC78}"/>
                    </a:ext>
                  </a:extLst>
                </p:cNvPr>
                <p:cNvSpPr/>
                <p:nvPr/>
              </p:nvSpPr>
              <p:spPr>
                <a:xfrm>
                  <a:off x="1336034" y="1501089"/>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B</a:t>
                  </a:r>
                </a:p>
              </p:txBody>
            </p:sp>
            <p:sp>
              <p:nvSpPr>
                <p:cNvPr id="57" name="Oval 56">
                  <a:extLst>
                    <a:ext uri="{FF2B5EF4-FFF2-40B4-BE49-F238E27FC236}">
                      <a16:creationId xmlns:a16="http://schemas.microsoft.com/office/drawing/2014/main" id="{4FAC0543-8AF6-0441-9362-EDED2349422F}"/>
                    </a:ext>
                  </a:extLst>
                </p:cNvPr>
                <p:cNvSpPr/>
                <p:nvPr/>
              </p:nvSpPr>
              <p:spPr>
                <a:xfrm>
                  <a:off x="1336034" y="3134143"/>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A</a:t>
                  </a:r>
                </a:p>
              </p:txBody>
            </p:sp>
            <p:sp>
              <p:nvSpPr>
                <p:cNvPr id="58" name="Oval 57">
                  <a:extLst>
                    <a:ext uri="{FF2B5EF4-FFF2-40B4-BE49-F238E27FC236}">
                      <a16:creationId xmlns:a16="http://schemas.microsoft.com/office/drawing/2014/main" id="{4190BAD2-4AFA-B14F-8FBE-42EBBF5A71B5}"/>
                    </a:ext>
                  </a:extLst>
                </p:cNvPr>
                <p:cNvSpPr/>
                <p:nvPr/>
              </p:nvSpPr>
              <p:spPr>
                <a:xfrm>
                  <a:off x="3599700" y="3150638"/>
                  <a:ext cx="593793" cy="527855"/>
                </a:xfrm>
                <a:prstGeom prst="ellipse">
                  <a:avLst/>
                </a:prstGeom>
                <a:solidFill>
                  <a:schemeClr val="accent2"/>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D</a:t>
                  </a:r>
                </a:p>
              </p:txBody>
            </p:sp>
            <p:sp>
              <p:nvSpPr>
                <p:cNvPr id="59" name="Oval 58">
                  <a:extLst>
                    <a:ext uri="{FF2B5EF4-FFF2-40B4-BE49-F238E27FC236}">
                      <a16:creationId xmlns:a16="http://schemas.microsoft.com/office/drawing/2014/main" id="{C610A99E-CB4B-CF4D-9F55-0B54F749F639}"/>
                    </a:ext>
                  </a:extLst>
                </p:cNvPr>
                <p:cNvSpPr/>
                <p:nvPr/>
              </p:nvSpPr>
              <p:spPr>
                <a:xfrm>
                  <a:off x="5080229" y="2280318"/>
                  <a:ext cx="593793" cy="527855"/>
                </a:xfrm>
                <a:prstGeom prst="ellipse">
                  <a:avLst/>
                </a:prstGeom>
                <a:solidFill>
                  <a:schemeClr val="accent2"/>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E</a:t>
                  </a:r>
                </a:p>
              </p:txBody>
            </p:sp>
          </p:grpSp>
          <p:cxnSp>
            <p:nvCxnSpPr>
              <p:cNvPr id="52" name="Straight Connector 51">
                <a:extLst>
                  <a:ext uri="{FF2B5EF4-FFF2-40B4-BE49-F238E27FC236}">
                    <a16:creationId xmlns:a16="http://schemas.microsoft.com/office/drawing/2014/main" id="{F667948C-C3F7-C94A-81FD-945131E8A208}"/>
                  </a:ext>
                </a:extLst>
              </p:cNvPr>
              <p:cNvCxnSpPr>
                <a:cxnSpLocks/>
              </p:cNvCxnSpPr>
              <p:nvPr/>
            </p:nvCxnSpPr>
            <p:spPr>
              <a:xfrm>
                <a:off x="11087284" y="3511093"/>
                <a:ext cx="520542" cy="310429"/>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60E8853-55E3-4346-8F1A-9F91CAA646DE}"/>
                  </a:ext>
                </a:extLst>
              </p:cNvPr>
              <p:cNvCxnSpPr>
                <a:cxnSpLocks/>
                <a:endCxn id="59" idx="3"/>
              </p:cNvCxnSpPr>
              <p:nvPr/>
            </p:nvCxnSpPr>
            <p:spPr>
              <a:xfrm flipV="1">
                <a:off x="11150384" y="3944765"/>
                <a:ext cx="502302" cy="36131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cxnSp>
          <p:nvCxnSpPr>
            <p:cNvPr id="61" name="Straight Connector 60">
              <a:extLst>
                <a:ext uri="{FF2B5EF4-FFF2-40B4-BE49-F238E27FC236}">
                  <a16:creationId xmlns:a16="http://schemas.microsoft.com/office/drawing/2014/main" id="{10633AE9-580F-8E49-BDB0-00D0B7128939}"/>
                </a:ext>
              </a:extLst>
            </p:cNvPr>
            <p:cNvCxnSpPr>
              <a:stCxn id="56" idx="6"/>
              <a:endCxn id="55" idx="2"/>
            </p:cNvCxnSpPr>
            <p:nvPr/>
          </p:nvCxnSpPr>
          <p:spPr>
            <a:xfrm>
              <a:off x="6866897" y="4830067"/>
              <a:ext cx="850892" cy="29812"/>
            </a:xfrm>
            <a:prstGeom prst="line">
              <a:avLst/>
            </a:prstGeom>
            <a:ln w="38100">
              <a:solidFill>
                <a:srgbClr val="F306E5"/>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702BBBE-0731-464D-B00B-6F20F5D7F7EE}"/>
                </a:ext>
              </a:extLst>
            </p:cNvPr>
            <p:cNvCxnSpPr/>
            <p:nvPr/>
          </p:nvCxnSpPr>
          <p:spPr>
            <a:xfrm>
              <a:off x="6877446" y="5840626"/>
              <a:ext cx="850892" cy="29812"/>
            </a:xfrm>
            <a:prstGeom prst="line">
              <a:avLst/>
            </a:prstGeom>
            <a:ln w="38100">
              <a:solidFill>
                <a:srgbClr val="F306E5"/>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F8EA8F8-A23C-D34F-9D0F-C90951D7507C}"/>
                </a:ext>
              </a:extLst>
            </p:cNvPr>
            <p:cNvCxnSpPr>
              <a:cxnSpLocks/>
              <a:endCxn id="57" idx="0"/>
            </p:cNvCxnSpPr>
            <p:nvPr/>
          </p:nvCxnSpPr>
          <p:spPr>
            <a:xfrm>
              <a:off x="6713736" y="4968504"/>
              <a:ext cx="1" cy="686355"/>
            </a:xfrm>
            <a:prstGeom prst="line">
              <a:avLst/>
            </a:prstGeom>
            <a:ln w="38100">
              <a:solidFill>
                <a:srgbClr val="F306E5"/>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BDE0616-A62A-4E46-9DBD-50DD6B948FBF}"/>
                </a:ext>
              </a:extLst>
            </p:cNvPr>
            <p:cNvCxnSpPr>
              <a:cxnSpLocks/>
              <a:stCxn id="58" idx="0"/>
            </p:cNvCxnSpPr>
            <p:nvPr/>
          </p:nvCxnSpPr>
          <p:spPr>
            <a:xfrm flipH="1" flipV="1">
              <a:off x="7870949" y="5036226"/>
              <a:ext cx="10550" cy="62857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3B9B2BEA-5CCD-154B-AC35-67B858AEB1A6}"/>
              </a:ext>
            </a:extLst>
          </p:cNvPr>
          <p:cNvGrpSpPr/>
          <p:nvPr/>
        </p:nvGrpSpPr>
        <p:grpSpPr>
          <a:xfrm>
            <a:off x="9552408" y="3420704"/>
            <a:ext cx="2237846" cy="1311716"/>
            <a:chOff x="6560576" y="4671071"/>
            <a:chExt cx="2237846" cy="1311716"/>
          </a:xfrm>
        </p:grpSpPr>
        <p:grpSp>
          <p:nvGrpSpPr>
            <p:cNvPr id="71" name="Group 70">
              <a:extLst>
                <a:ext uri="{FF2B5EF4-FFF2-40B4-BE49-F238E27FC236}">
                  <a16:creationId xmlns:a16="http://schemas.microsoft.com/office/drawing/2014/main" id="{03295717-1F39-7243-B930-D5F0E8961E77}"/>
                </a:ext>
              </a:extLst>
            </p:cNvPr>
            <p:cNvGrpSpPr/>
            <p:nvPr/>
          </p:nvGrpSpPr>
          <p:grpSpPr>
            <a:xfrm>
              <a:off x="6560576" y="4671071"/>
              <a:ext cx="2237846" cy="1311716"/>
              <a:chOff x="9676301" y="3203918"/>
              <a:chExt cx="2237846" cy="1311716"/>
            </a:xfrm>
          </p:grpSpPr>
          <p:grpSp>
            <p:nvGrpSpPr>
              <p:cNvPr id="76" name="Group 75">
                <a:extLst>
                  <a:ext uri="{FF2B5EF4-FFF2-40B4-BE49-F238E27FC236}">
                    <a16:creationId xmlns:a16="http://schemas.microsoft.com/office/drawing/2014/main" id="{D247B61C-24D9-624F-9E0D-F64EE07EF350}"/>
                  </a:ext>
                </a:extLst>
              </p:cNvPr>
              <p:cNvGrpSpPr/>
              <p:nvPr/>
            </p:nvGrpSpPr>
            <p:grpSpPr>
              <a:xfrm>
                <a:off x="9676301" y="3203918"/>
                <a:ext cx="2237846" cy="1311716"/>
                <a:chOff x="1336034" y="1501089"/>
                <a:chExt cx="4337988" cy="2177404"/>
              </a:xfrm>
            </p:grpSpPr>
            <p:sp>
              <p:nvSpPr>
                <p:cNvPr id="79" name="Oval 78">
                  <a:extLst>
                    <a:ext uri="{FF2B5EF4-FFF2-40B4-BE49-F238E27FC236}">
                      <a16:creationId xmlns:a16="http://schemas.microsoft.com/office/drawing/2014/main" id="{38B05108-3EFA-7F48-BDCE-7F4F49E6A364}"/>
                    </a:ext>
                  </a:extLst>
                </p:cNvPr>
                <p:cNvSpPr/>
                <p:nvPr/>
              </p:nvSpPr>
              <p:spPr>
                <a:xfrm>
                  <a:off x="3579252" y="1550576"/>
                  <a:ext cx="593793" cy="527855"/>
                </a:xfrm>
                <a:prstGeom prst="ellipse">
                  <a:avLst/>
                </a:prstGeom>
                <a:solidFill>
                  <a:schemeClr val="accent2"/>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C</a:t>
                  </a:r>
                </a:p>
              </p:txBody>
            </p:sp>
            <p:sp>
              <p:nvSpPr>
                <p:cNvPr id="80" name="Oval 79">
                  <a:extLst>
                    <a:ext uri="{FF2B5EF4-FFF2-40B4-BE49-F238E27FC236}">
                      <a16:creationId xmlns:a16="http://schemas.microsoft.com/office/drawing/2014/main" id="{37C28F50-5BBE-974A-83BC-AB611C7FF1CE}"/>
                    </a:ext>
                  </a:extLst>
                </p:cNvPr>
                <p:cNvSpPr/>
                <p:nvPr/>
              </p:nvSpPr>
              <p:spPr>
                <a:xfrm>
                  <a:off x="1336034" y="1501089"/>
                  <a:ext cx="593793" cy="527855"/>
                </a:xfrm>
                <a:prstGeom prst="ellipse">
                  <a:avLst/>
                </a:prstGeom>
                <a:solidFill>
                  <a:schemeClr val="accent2"/>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B</a:t>
                  </a:r>
                </a:p>
              </p:txBody>
            </p:sp>
            <p:sp>
              <p:nvSpPr>
                <p:cNvPr id="81" name="Oval 80">
                  <a:extLst>
                    <a:ext uri="{FF2B5EF4-FFF2-40B4-BE49-F238E27FC236}">
                      <a16:creationId xmlns:a16="http://schemas.microsoft.com/office/drawing/2014/main" id="{09F0CC54-9212-5A4E-9CA0-B479362F6367}"/>
                    </a:ext>
                  </a:extLst>
                </p:cNvPr>
                <p:cNvSpPr/>
                <p:nvPr/>
              </p:nvSpPr>
              <p:spPr>
                <a:xfrm>
                  <a:off x="1336034" y="3134143"/>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A</a:t>
                  </a:r>
                </a:p>
              </p:txBody>
            </p:sp>
            <p:sp>
              <p:nvSpPr>
                <p:cNvPr id="82" name="Oval 81">
                  <a:extLst>
                    <a:ext uri="{FF2B5EF4-FFF2-40B4-BE49-F238E27FC236}">
                      <a16:creationId xmlns:a16="http://schemas.microsoft.com/office/drawing/2014/main" id="{A5852863-0EFF-0D46-BB5A-67CB59E8DBAF}"/>
                    </a:ext>
                  </a:extLst>
                </p:cNvPr>
                <p:cNvSpPr/>
                <p:nvPr/>
              </p:nvSpPr>
              <p:spPr>
                <a:xfrm>
                  <a:off x="3599700" y="3150638"/>
                  <a:ext cx="593793" cy="527855"/>
                </a:xfrm>
                <a:prstGeom prst="ellipse">
                  <a:avLst/>
                </a:prstGeom>
                <a:solidFill>
                  <a:schemeClr val="accent2"/>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D</a:t>
                  </a:r>
                </a:p>
              </p:txBody>
            </p:sp>
            <p:sp>
              <p:nvSpPr>
                <p:cNvPr id="83" name="Oval 82">
                  <a:extLst>
                    <a:ext uri="{FF2B5EF4-FFF2-40B4-BE49-F238E27FC236}">
                      <a16:creationId xmlns:a16="http://schemas.microsoft.com/office/drawing/2014/main" id="{83263972-FB6D-4D46-A4A1-B1E57D55EC9C}"/>
                    </a:ext>
                  </a:extLst>
                </p:cNvPr>
                <p:cNvSpPr/>
                <p:nvPr/>
              </p:nvSpPr>
              <p:spPr>
                <a:xfrm>
                  <a:off x="5080229" y="2280318"/>
                  <a:ext cx="593793" cy="527855"/>
                </a:xfrm>
                <a:prstGeom prst="ellipse">
                  <a:avLst/>
                </a:prstGeom>
                <a:solidFill>
                  <a:schemeClr val="accent2"/>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E</a:t>
                  </a:r>
                </a:p>
              </p:txBody>
            </p:sp>
          </p:grpSp>
          <p:cxnSp>
            <p:nvCxnSpPr>
              <p:cNvPr id="77" name="Straight Connector 76">
                <a:extLst>
                  <a:ext uri="{FF2B5EF4-FFF2-40B4-BE49-F238E27FC236}">
                    <a16:creationId xmlns:a16="http://schemas.microsoft.com/office/drawing/2014/main" id="{0DB74572-C3F9-B841-9972-22D14978F9D5}"/>
                  </a:ext>
                </a:extLst>
              </p:cNvPr>
              <p:cNvCxnSpPr>
                <a:cxnSpLocks/>
              </p:cNvCxnSpPr>
              <p:nvPr/>
            </p:nvCxnSpPr>
            <p:spPr>
              <a:xfrm>
                <a:off x="11087284" y="3511093"/>
                <a:ext cx="520542" cy="310429"/>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8987EEC-5D42-924D-B4CA-D2DC79F7A515}"/>
                  </a:ext>
                </a:extLst>
              </p:cNvPr>
              <p:cNvCxnSpPr>
                <a:cxnSpLocks/>
                <a:endCxn id="83" idx="3"/>
              </p:cNvCxnSpPr>
              <p:nvPr/>
            </p:nvCxnSpPr>
            <p:spPr>
              <a:xfrm flipV="1">
                <a:off x="11150384" y="3944765"/>
                <a:ext cx="502302" cy="36131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0A9FA31A-8701-FC47-BCDB-F9E253A01193}"/>
                </a:ext>
              </a:extLst>
            </p:cNvPr>
            <p:cNvCxnSpPr/>
            <p:nvPr/>
          </p:nvCxnSpPr>
          <p:spPr>
            <a:xfrm>
              <a:off x="6877446" y="5840626"/>
              <a:ext cx="850892" cy="29812"/>
            </a:xfrm>
            <a:prstGeom prst="line">
              <a:avLst/>
            </a:prstGeom>
            <a:ln w="38100">
              <a:solidFill>
                <a:srgbClr val="F306E5"/>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5CAB5B5-CCF0-9249-B7F8-B375748EB250}"/>
                </a:ext>
              </a:extLst>
            </p:cNvPr>
            <p:cNvCxnSpPr>
              <a:cxnSpLocks/>
              <a:endCxn id="81" idx="0"/>
            </p:cNvCxnSpPr>
            <p:nvPr/>
          </p:nvCxnSpPr>
          <p:spPr>
            <a:xfrm>
              <a:off x="6713736" y="4968504"/>
              <a:ext cx="1" cy="686355"/>
            </a:xfrm>
            <a:prstGeom prst="line">
              <a:avLst/>
            </a:prstGeom>
            <a:ln w="38100">
              <a:solidFill>
                <a:srgbClr val="F306E5"/>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8ED810-715D-8F4B-B112-BF8C481A3475}"/>
                </a:ext>
              </a:extLst>
            </p:cNvPr>
            <p:cNvCxnSpPr>
              <a:cxnSpLocks/>
              <a:stCxn id="82" idx="0"/>
            </p:cNvCxnSpPr>
            <p:nvPr/>
          </p:nvCxnSpPr>
          <p:spPr>
            <a:xfrm flipH="1" flipV="1">
              <a:off x="7870949" y="5036226"/>
              <a:ext cx="10550" cy="62857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cxnSp>
        <p:nvCxnSpPr>
          <p:cNvPr id="84" name="Straight Connector 83">
            <a:extLst>
              <a:ext uri="{FF2B5EF4-FFF2-40B4-BE49-F238E27FC236}">
                <a16:creationId xmlns:a16="http://schemas.microsoft.com/office/drawing/2014/main" id="{CAE43BA4-9B9F-E44A-989A-42356A609B6B}"/>
              </a:ext>
            </a:extLst>
          </p:cNvPr>
          <p:cNvCxnSpPr>
            <a:cxnSpLocks/>
            <a:stCxn id="79" idx="2"/>
          </p:cNvCxnSpPr>
          <p:nvPr/>
        </p:nvCxnSpPr>
        <p:spPr>
          <a:xfrm flipH="1" flipV="1">
            <a:off x="9893307" y="3584520"/>
            <a:ext cx="816314" cy="24992"/>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7DBA36E5-72D2-E84F-AAC6-7A4D56C60890}"/>
              </a:ext>
            </a:extLst>
          </p:cNvPr>
          <p:cNvGrpSpPr/>
          <p:nvPr/>
        </p:nvGrpSpPr>
        <p:grpSpPr>
          <a:xfrm>
            <a:off x="6676030" y="5098604"/>
            <a:ext cx="2237846" cy="1311716"/>
            <a:chOff x="6676030" y="5098604"/>
            <a:chExt cx="2237846" cy="1311716"/>
          </a:xfrm>
        </p:grpSpPr>
        <p:grpSp>
          <p:nvGrpSpPr>
            <p:cNvPr id="86" name="Group 85">
              <a:extLst>
                <a:ext uri="{FF2B5EF4-FFF2-40B4-BE49-F238E27FC236}">
                  <a16:creationId xmlns:a16="http://schemas.microsoft.com/office/drawing/2014/main" id="{3CC9A564-6A93-6F4E-8F97-DACB1A51B279}"/>
                </a:ext>
              </a:extLst>
            </p:cNvPr>
            <p:cNvGrpSpPr/>
            <p:nvPr/>
          </p:nvGrpSpPr>
          <p:grpSpPr>
            <a:xfrm>
              <a:off x="6676030" y="5098604"/>
              <a:ext cx="2237846" cy="1311716"/>
              <a:chOff x="6560576" y="4671071"/>
              <a:chExt cx="2237846" cy="1311716"/>
            </a:xfrm>
          </p:grpSpPr>
          <p:grpSp>
            <p:nvGrpSpPr>
              <p:cNvPr id="87" name="Group 86">
                <a:extLst>
                  <a:ext uri="{FF2B5EF4-FFF2-40B4-BE49-F238E27FC236}">
                    <a16:creationId xmlns:a16="http://schemas.microsoft.com/office/drawing/2014/main" id="{42CC19F6-8050-F84B-81E1-98FD70732AAE}"/>
                  </a:ext>
                </a:extLst>
              </p:cNvPr>
              <p:cNvGrpSpPr/>
              <p:nvPr/>
            </p:nvGrpSpPr>
            <p:grpSpPr>
              <a:xfrm>
                <a:off x="6560576" y="4671071"/>
                <a:ext cx="2237846" cy="1311716"/>
                <a:chOff x="9676301" y="3203918"/>
                <a:chExt cx="2237846" cy="1311716"/>
              </a:xfrm>
            </p:grpSpPr>
            <p:grpSp>
              <p:nvGrpSpPr>
                <p:cNvPr id="91" name="Group 90">
                  <a:extLst>
                    <a:ext uri="{FF2B5EF4-FFF2-40B4-BE49-F238E27FC236}">
                      <a16:creationId xmlns:a16="http://schemas.microsoft.com/office/drawing/2014/main" id="{BD7C0957-D208-984A-9AA7-A033A2CB3C61}"/>
                    </a:ext>
                  </a:extLst>
                </p:cNvPr>
                <p:cNvGrpSpPr/>
                <p:nvPr/>
              </p:nvGrpSpPr>
              <p:grpSpPr>
                <a:xfrm>
                  <a:off x="9676301" y="3203918"/>
                  <a:ext cx="2237846" cy="1311716"/>
                  <a:chOff x="1336034" y="1501089"/>
                  <a:chExt cx="4337988" cy="2177404"/>
                </a:xfrm>
              </p:grpSpPr>
              <p:sp>
                <p:nvSpPr>
                  <p:cNvPr id="94" name="Oval 93">
                    <a:extLst>
                      <a:ext uri="{FF2B5EF4-FFF2-40B4-BE49-F238E27FC236}">
                        <a16:creationId xmlns:a16="http://schemas.microsoft.com/office/drawing/2014/main" id="{F05784A9-48FB-374A-9CE6-AFA164E414D0}"/>
                      </a:ext>
                    </a:extLst>
                  </p:cNvPr>
                  <p:cNvSpPr/>
                  <p:nvPr/>
                </p:nvSpPr>
                <p:spPr>
                  <a:xfrm>
                    <a:off x="3579252" y="1550576"/>
                    <a:ext cx="593793" cy="527855"/>
                  </a:xfrm>
                  <a:prstGeom prst="ellipse">
                    <a:avLst/>
                  </a:prstGeom>
                  <a:solidFill>
                    <a:schemeClr val="accent2"/>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C</a:t>
                    </a:r>
                  </a:p>
                </p:txBody>
              </p:sp>
              <p:sp>
                <p:nvSpPr>
                  <p:cNvPr id="95" name="Oval 94">
                    <a:extLst>
                      <a:ext uri="{FF2B5EF4-FFF2-40B4-BE49-F238E27FC236}">
                        <a16:creationId xmlns:a16="http://schemas.microsoft.com/office/drawing/2014/main" id="{09F6E78F-4A5B-CF46-A422-2847729FDF67}"/>
                      </a:ext>
                    </a:extLst>
                  </p:cNvPr>
                  <p:cNvSpPr/>
                  <p:nvPr/>
                </p:nvSpPr>
                <p:spPr>
                  <a:xfrm>
                    <a:off x="1336034" y="1501089"/>
                    <a:ext cx="593793" cy="527855"/>
                  </a:xfrm>
                  <a:prstGeom prst="ellipse">
                    <a:avLst/>
                  </a:prstGeom>
                  <a:solidFill>
                    <a:schemeClr val="accent2"/>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B</a:t>
                    </a:r>
                  </a:p>
                </p:txBody>
              </p:sp>
              <p:sp>
                <p:nvSpPr>
                  <p:cNvPr id="96" name="Oval 95">
                    <a:extLst>
                      <a:ext uri="{FF2B5EF4-FFF2-40B4-BE49-F238E27FC236}">
                        <a16:creationId xmlns:a16="http://schemas.microsoft.com/office/drawing/2014/main" id="{6FEA23F8-ED76-AA49-BB84-1B3346D0D232}"/>
                      </a:ext>
                    </a:extLst>
                  </p:cNvPr>
                  <p:cNvSpPr/>
                  <p:nvPr/>
                </p:nvSpPr>
                <p:spPr>
                  <a:xfrm>
                    <a:off x="1336034" y="3134143"/>
                    <a:ext cx="593793" cy="527855"/>
                  </a:xfrm>
                  <a:prstGeom prst="ellipse">
                    <a:avLst/>
                  </a:prstGeom>
                  <a:solidFill>
                    <a:schemeClr val="accent2"/>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A</a:t>
                    </a:r>
                  </a:p>
                </p:txBody>
              </p:sp>
              <p:sp>
                <p:nvSpPr>
                  <p:cNvPr id="97" name="Oval 96">
                    <a:extLst>
                      <a:ext uri="{FF2B5EF4-FFF2-40B4-BE49-F238E27FC236}">
                        <a16:creationId xmlns:a16="http://schemas.microsoft.com/office/drawing/2014/main" id="{AC99857B-F503-2C44-AE7B-5AAB36526EE3}"/>
                      </a:ext>
                    </a:extLst>
                  </p:cNvPr>
                  <p:cNvSpPr/>
                  <p:nvPr/>
                </p:nvSpPr>
                <p:spPr>
                  <a:xfrm>
                    <a:off x="3599700" y="3150638"/>
                    <a:ext cx="593793" cy="527855"/>
                  </a:xfrm>
                  <a:prstGeom prst="ellipse">
                    <a:avLst/>
                  </a:prstGeom>
                  <a:solidFill>
                    <a:schemeClr val="accent2"/>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D</a:t>
                    </a:r>
                  </a:p>
                </p:txBody>
              </p:sp>
              <p:sp>
                <p:nvSpPr>
                  <p:cNvPr id="98" name="Oval 97">
                    <a:extLst>
                      <a:ext uri="{FF2B5EF4-FFF2-40B4-BE49-F238E27FC236}">
                        <a16:creationId xmlns:a16="http://schemas.microsoft.com/office/drawing/2014/main" id="{F149CFBA-CEC9-444E-983B-960A6C4CD31F}"/>
                      </a:ext>
                    </a:extLst>
                  </p:cNvPr>
                  <p:cNvSpPr/>
                  <p:nvPr/>
                </p:nvSpPr>
                <p:spPr>
                  <a:xfrm>
                    <a:off x="5080229" y="2280318"/>
                    <a:ext cx="593793" cy="527855"/>
                  </a:xfrm>
                  <a:prstGeom prst="ellipse">
                    <a:avLst/>
                  </a:prstGeom>
                  <a:solidFill>
                    <a:schemeClr val="accent2"/>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E</a:t>
                    </a:r>
                  </a:p>
                </p:txBody>
              </p:sp>
            </p:grpSp>
            <p:cxnSp>
              <p:nvCxnSpPr>
                <p:cNvPr id="92" name="Straight Connector 91">
                  <a:extLst>
                    <a:ext uri="{FF2B5EF4-FFF2-40B4-BE49-F238E27FC236}">
                      <a16:creationId xmlns:a16="http://schemas.microsoft.com/office/drawing/2014/main" id="{8746F073-F8BD-424E-92D6-E2F7A2184CB1}"/>
                    </a:ext>
                  </a:extLst>
                </p:cNvPr>
                <p:cNvCxnSpPr>
                  <a:cxnSpLocks/>
                </p:cNvCxnSpPr>
                <p:nvPr/>
              </p:nvCxnSpPr>
              <p:spPr>
                <a:xfrm>
                  <a:off x="11087284" y="3511093"/>
                  <a:ext cx="520542" cy="310429"/>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35FC52D-26BE-1240-B79E-9643D3E76222}"/>
                    </a:ext>
                  </a:extLst>
                </p:cNvPr>
                <p:cNvCxnSpPr>
                  <a:cxnSpLocks/>
                  <a:endCxn id="98" idx="3"/>
                </p:cNvCxnSpPr>
                <p:nvPr/>
              </p:nvCxnSpPr>
              <p:spPr>
                <a:xfrm flipV="1">
                  <a:off x="11150384" y="3944765"/>
                  <a:ext cx="502302" cy="36131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cxnSp>
            <p:nvCxnSpPr>
              <p:cNvPr id="88" name="Straight Connector 87">
                <a:extLst>
                  <a:ext uri="{FF2B5EF4-FFF2-40B4-BE49-F238E27FC236}">
                    <a16:creationId xmlns:a16="http://schemas.microsoft.com/office/drawing/2014/main" id="{B958EC66-AE82-5A4F-97B4-C2813510D4D5}"/>
                  </a:ext>
                </a:extLst>
              </p:cNvPr>
              <p:cNvCxnSpPr/>
              <p:nvPr/>
            </p:nvCxnSpPr>
            <p:spPr>
              <a:xfrm>
                <a:off x="6877446" y="5840626"/>
                <a:ext cx="850892" cy="29812"/>
              </a:xfrm>
              <a:prstGeom prst="line">
                <a:avLst/>
              </a:prstGeom>
              <a:ln w="38100">
                <a:solidFill>
                  <a:srgbClr val="F306E5"/>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8EDC4CE-05DE-CB4C-AB43-7A0527971092}"/>
                  </a:ext>
                </a:extLst>
              </p:cNvPr>
              <p:cNvCxnSpPr>
                <a:cxnSpLocks/>
                <a:stCxn id="97" idx="0"/>
              </p:cNvCxnSpPr>
              <p:nvPr/>
            </p:nvCxnSpPr>
            <p:spPr>
              <a:xfrm flipH="1" flipV="1">
                <a:off x="7870949" y="5036226"/>
                <a:ext cx="10550" cy="62857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cxnSp>
          <p:nvCxnSpPr>
            <p:cNvPr id="99" name="Straight Connector 98">
              <a:extLst>
                <a:ext uri="{FF2B5EF4-FFF2-40B4-BE49-F238E27FC236}">
                  <a16:creationId xmlns:a16="http://schemas.microsoft.com/office/drawing/2014/main" id="{14F9F4E3-DD3E-C74B-BD93-E728BF79782A}"/>
                </a:ext>
              </a:extLst>
            </p:cNvPr>
            <p:cNvCxnSpPr>
              <a:cxnSpLocks/>
            </p:cNvCxnSpPr>
            <p:nvPr/>
          </p:nvCxnSpPr>
          <p:spPr>
            <a:xfrm flipH="1" flipV="1">
              <a:off x="6992575" y="5275340"/>
              <a:ext cx="816314" cy="24992"/>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61A9BD4-70AB-5640-970C-0FE942113207}"/>
                </a:ext>
              </a:extLst>
            </p:cNvPr>
            <p:cNvCxnSpPr>
              <a:cxnSpLocks/>
            </p:cNvCxnSpPr>
            <p:nvPr/>
          </p:nvCxnSpPr>
          <p:spPr>
            <a:xfrm flipH="1" flipV="1">
              <a:off x="6845575" y="5478431"/>
              <a:ext cx="10550" cy="62857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grpSp>
        <p:nvGrpSpPr>
          <p:cNvPr id="102" name="Group 101">
            <a:extLst>
              <a:ext uri="{FF2B5EF4-FFF2-40B4-BE49-F238E27FC236}">
                <a16:creationId xmlns:a16="http://schemas.microsoft.com/office/drawing/2014/main" id="{A3DE30EC-94A1-154E-9297-3231748D44DE}"/>
              </a:ext>
            </a:extLst>
          </p:cNvPr>
          <p:cNvGrpSpPr/>
          <p:nvPr/>
        </p:nvGrpSpPr>
        <p:grpSpPr>
          <a:xfrm>
            <a:off x="9475701" y="5108541"/>
            <a:ext cx="2237846" cy="1311716"/>
            <a:chOff x="6676030" y="5098604"/>
            <a:chExt cx="2237846" cy="1311716"/>
          </a:xfrm>
        </p:grpSpPr>
        <p:grpSp>
          <p:nvGrpSpPr>
            <p:cNvPr id="103" name="Group 102">
              <a:extLst>
                <a:ext uri="{FF2B5EF4-FFF2-40B4-BE49-F238E27FC236}">
                  <a16:creationId xmlns:a16="http://schemas.microsoft.com/office/drawing/2014/main" id="{B1AFA1DB-675E-F841-8DD9-C316ABCB8FBE}"/>
                </a:ext>
              </a:extLst>
            </p:cNvPr>
            <p:cNvGrpSpPr/>
            <p:nvPr/>
          </p:nvGrpSpPr>
          <p:grpSpPr>
            <a:xfrm>
              <a:off x="6676030" y="5098604"/>
              <a:ext cx="2237846" cy="1311716"/>
              <a:chOff x="6560576" y="4671071"/>
              <a:chExt cx="2237846" cy="1311716"/>
            </a:xfrm>
          </p:grpSpPr>
          <p:grpSp>
            <p:nvGrpSpPr>
              <p:cNvPr id="106" name="Group 105">
                <a:extLst>
                  <a:ext uri="{FF2B5EF4-FFF2-40B4-BE49-F238E27FC236}">
                    <a16:creationId xmlns:a16="http://schemas.microsoft.com/office/drawing/2014/main" id="{FE781232-5694-7E40-824E-A042DBE14A33}"/>
                  </a:ext>
                </a:extLst>
              </p:cNvPr>
              <p:cNvGrpSpPr/>
              <p:nvPr/>
            </p:nvGrpSpPr>
            <p:grpSpPr>
              <a:xfrm>
                <a:off x="6560576" y="4671071"/>
                <a:ext cx="2237846" cy="1311716"/>
                <a:chOff x="9676301" y="3203918"/>
                <a:chExt cx="2237846" cy="1311716"/>
              </a:xfrm>
            </p:grpSpPr>
            <p:grpSp>
              <p:nvGrpSpPr>
                <p:cNvPr id="109" name="Group 108">
                  <a:extLst>
                    <a:ext uri="{FF2B5EF4-FFF2-40B4-BE49-F238E27FC236}">
                      <a16:creationId xmlns:a16="http://schemas.microsoft.com/office/drawing/2014/main" id="{467539C2-C134-0B42-B3A1-7E7B0E66D5DC}"/>
                    </a:ext>
                  </a:extLst>
                </p:cNvPr>
                <p:cNvGrpSpPr/>
                <p:nvPr/>
              </p:nvGrpSpPr>
              <p:grpSpPr>
                <a:xfrm>
                  <a:off x="9676301" y="3203918"/>
                  <a:ext cx="2237846" cy="1311716"/>
                  <a:chOff x="1336034" y="1501089"/>
                  <a:chExt cx="4337988" cy="2177404"/>
                </a:xfrm>
              </p:grpSpPr>
              <p:sp>
                <p:nvSpPr>
                  <p:cNvPr id="112" name="Oval 111">
                    <a:extLst>
                      <a:ext uri="{FF2B5EF4-FFF2-40B4-BE49-F238E27FC236}">
                        <a16:creationId xmlns:a16="http://schemas.microsoft.com/office/drawing/2014/main" id="{63A85F70-628D-724B-830C-D0A9B64E0999}"/>
                      </a:ext>
                    </a:extLst>
                  </p:cNvPr>
                  <p:cNvSpPr/>
                  <p:nvPr/>
                </p:nvSpPr>
                <p:spPr>
                  <a:xfrm>
                    <a:off x="3579252" y="1550576"/>
                    <a:ext cx="593793" cy="527855"/>
                  </a:xfrm>
                  <a:prstGeom prst="ellipse">
                    <a:avLst/>
                  </a:prstGeom>
                  <a:solidFill>
                    <a:schemeClr val="accent2"/>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C</a:t>
                    </a:r>
                  </a:p>
                </p:txBody>
              </p:sp>
              <p:sp>
                <p:nvSpPr>
                  <p:cNvPr id="113" name="Oval 112">
                    <a:extLst>
                      <a:ext uri="{FF2B5EF4-FFF2-40B4-BE49-F238E27FC236}">
                        <a16:creationId xmlns:a16="http://schemas.microsoft.com/office/drawing/2014/main" id="{580A636D-9D20-564D-9978-26494212A1B4}"/>
                      </a:ext>
                    </a:extLst>
                  </p:cNvPr>
                  <p:cNvSpPr/>
                  <p:nvPr/>
                </p:nvSpPr>
                <p:spPr>
                  <a:xfrm>
                    <a:off x="1336034" y="1501089"/>
                    <a:ext cx="593793" cy="527855"/>
                  </a:xfrm>
                  <a:prstGeom prst="ellipse">
                    <a:avLst/>
                  </a:prstGeom>
                  <a:solidFill>
                    <a:schemeClr val="accent2"/>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B</a:t>
                    </a:r>
                  </a:p>
                </p:txBody>
              </p:sp>
              <p:sp>
                <p:nvSpPr>
                  <p:cNvPr id="114" name="Oval 113">
                    <a:extLst>
                      <a:ext uri="{FF2B5EF4-FFF2-40B4-BE49-F238E27FC236}">
                        <a16:creationId xmlns:a16="http://schemas.microsoft.com/office/drawing/2014/main" id="{C49F75BD-3CE2-3046-868E-6970A3F54869}"/>
                      </a:ext>
                    </a:extLst>
                  </p:cNvPr>
                  <p:cNvSpPr/>
                  <p:nvPr/>
                </p:nvSpPr>
                <p:spPr>
                  <a:xfrm>
                    <a:off x="1336034" y="3134143"/>
                    <a:ext cx="593793" cy="527855"/>
                  </a:xfrm>
                  <a:prstGeom prst="ellipse">
                    <a:avLst/>
                  </a:prstGeom>
                  <a:solidFill>
                    <a:schemeClr val="accent2"/>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A</a:t>
                    </a:r>
                  </a:p>
                </p:txBody>
              </p:sp>
              <p:sp>
                <p:nvSpPr>
                  <p:cNvPr id="115" name="Oval 114">
                    <a:extLst>
                      <a:ext uri="{FF2B5EF4-FFF2-40B4-BE49-F238E27FC236}">
                        <a16:creationId xmlns:a16="http://schemas.microsoft.com/office/drawing/2014/main" id="{8068A5E1-D359-404B-AB1F-5098FCF26F21}"/>
                      </a:ext>
                    </a:extLst>
                  </p:cNvPr>
                  <p:cNvSpPr/>
                  <p:nvPr/>
                </p:nvSpPr>
                <p:spPr>
                  <a:xfrm>
                    <a:off x="3599700" y="3150638"/>
                    <a:ext cx="593793" cy="527855"/>
                  </a:xfrm>
                  <a:prstGeom prst="ellipse">
                    <a:avLst/>
                  </a:prstGeom>
                  <a:solidFill>
                    <a:schemeClr val="accent2"/>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D</a:t>
                    </a:r>
                  </a:p>
                </p:txBody>
              </p:sp>
              <p:sp>
                <p:nvSpPr>
                  <p:cNvPr id="116" name="Oval 115">
                    <a:extLst>
                      <a:ext uri="{FF2B5EF4-FFF2-40B4-BE49-F238E27FC236}">
                        <a16:creationId xmlns:a16="http://schemas.microsoft.com/office/drawing/2014/main" id="{FC23BB98-BEDD-3942-B9EF-9DFCE16F38CB}"/>
                      </a:ext>
                    </a:extLst>
                  </p:cNvPr>
                  <p:cNvSpPr/>
                  <p:nvPr/>
                </p:nvSpPr>
                <p:spPr>
                  <a:xfrm>
                    <a:off x="5080229" y="2280318"/>
                    <a:ext cx="593793" cy="527855"/>
                  </a:xfrm>
                  <a:prstGeom prst="ellipse">
                    <a:avLst/>
                  </a:prstGeom>
                  <a:solidFill>
                    <a:schemeClr val="accent2"/>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90"/>
                        </a:solidFill>
                        <a:latin typeface="Comic Sans MS Bold"/>
                        <a:cs typeface="Comic Sans MS Bold"/>
                      </a:rPr>
                      <a:t>E</a:t>
                    </a:r>
                  </a:p>
                </p:txBody>
              </p:sp>
            </p:grpSp>
            <p:cxnSp>
              <p:nvCxnSpPr>
                <p:cNvPr id="110" name="Straight Connector 109">
                  <a:extLst>
                    <a:ext uri="{FF2B5EF4-FFF2-40B4-BE49-F238E27FC236}">
                      <a16:creationId xmlns:a16="http://schemas.microsoft.com/office/drawing/2014/main" id="{C22D4D4C-0B56-6845-AEB6-826A6D6F1CE6}"/>
                    </a:ext>
                  </a:extLst>
                </p:cNvPr>
                <p:cNvCxnSpPr>
                  <a:cxnSpLocks/>
                </p:cNvCxnSpPr>
                <p:nvPr/>
              </p:nvCxnSpPr>
              <p:spPr>
                <a:xfrm>
                  <a:off x="11087284" y="3511093"/>
                  <a:ext cx="520542" cy="310429"/>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BA9A9C5A-5AB8-3149-9A0A-1B17BCC213E0}"/>
                    </a:ext>
                  </a:extLst>
                </p:cNvPr>
                <p:cNvCxnSpPr>
                  <a:cxnSpLocks/>
                  <a:endCxn id="116" idx="3"/>
                </p:cNvCxnSpPr>
                <p:nvPr/>
              </p:nvCxnSpPr>
              <p:spPr>
                <a:xfrm flipV="1">
                  <a:off x="11150384" y="3944765"/>
                  <a:ext cx="502302" cy="36131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cxnSp>
            <p:nvCxnSpPr>
              <p:cNvPr id="108" name="Straight Connector 107">
                <a:extLst>
                  <a:ext uri="{FF2B5EF4-FFF2-40B4-BE49-F238E27FC236}">
                    <a16:creationId xmlns:a16="http://schemas.microsoft.com/office/drawing/2014/main" id="{A26AD7D3-C0C7-1246-9D8C-31439FB092B2}"/>
                  </a:ext>
                </a:extLst>
              </p:cNvPr>
              <p:cNvCxnSpPr>
                <a:cxnSpLocks/>
                <a:stCxn id="115" idx="0"/>
              </p:cNvCxnSpPr>
              <p:nvPr/>
            </p:nvCxnSpPr>
            <p:spPr>
              <a:xfrm flipH="1" flipV="1">
                <a:off x="7870949" y="5036226"/>
                <a:ext cx="10550" cy="62857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cxnSp>
          <p:nvCxnSpPr>
            <p:cNvPr id="104" name="Straight Connector 103">
              <a:extLst>
                <a:ext uri="{FF2B5EF4-FFF2-40B4-BE49-F238E27FC236}">
                  <a16:creationId xmlns:a16="http://schemas.microsoft.com/office/drawing/2014/main" id="{379BD03C-8B62-BB4E-8C69-C7AAFCFAC28D}"/>
                </a:ext>
              </a:extLst>
            </p:cNvPr>
            <p:cNvCxnSpPr>
              <a:cxnSpLocks/>
            </p:cNvCxnSpPr>
            <p:nvPr/>
          </p:nvCxnSpPr>
          <p:spPr>
            <a:xfrm flipH="1" flipV="1">
              <a:off x="6992575" y="5275340"/>
              <a:ext cx="816314" cy="24992"/>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B46CF38-1E6E-3741-ACC3-546669B6E844}"/>
                </a:ext>
              </a:extLst>
            </p:cNvPr>
            <p:cNvCxnSpPr>
              <a:cxnSpLocks/>
            </p:cNvCxnSpPr>
            <p:nvPr/>
          </p:nvCxnSpPr>
          <p:spPr>
            <a:xfrm flipH="1" flipV="1">
              <a:off x="6845575" y="5478431"/>
              <a:ext cx="10550" cy="628570"/>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cxnSp>
        <p:nvCxnSpPr>
          <p:cNvPr id="117" name="Straight Connector 116">
            <a:extLst>
              <a:ext uri="{FF2B5EF4-FFF2-40B4-BE49-F238E27FC236}">
                <a16:creationId xmlns:a16="http://schemas.microsoft.com/office/drawing/2014/main" id="{115990A7-3CD9-7E4D-A9A8-0C0183CDAFD5}"/>
              </a:ext>
            </a:extLst>
          </p:cNvPr>
          <p:cNvCxnSpPr>
            <a:cxnSpLocks/>
          </p:cNvCxnSpPr>
          <p:nvPr/>
        </p:nvCxnSpPr>
        <p:spPr>
          <a:xfrm flipH="1" flipV="1">
            <a:off x="9733004" y="6272979"/>
            <a:ext cx="816314" cy="24992"/>
          </a:xfrm>
          <a:prstGeom prst="line">
            <a:avLst/>
          </a:prstGeom>
          <a:ln w="571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2160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A132C2-CDCC-634F-83F4-388166E6DB2C}"/>
              </a:ext>
            </a:extLst>
          </p:cNvPr>
          <p:cNvSpPr>
            <a:spLocks noGrp="1"/>
          </p:cNvSpPr>
          <p:nvPr>
            <p:ph type="title"/>
          </p:nvPr>
        </p:nvSpPr>
        <p:spPr/>
        <p:txBody>
          <a:bodyPr/>
          <a:lstStyle/>
          <a:p>
            <a:r>
              <a:rPr lang="en-US" dirty="0"/>
              <a:t>FLUERY’S ALGORITHM</a:t>
            </a:r>
          </a:p>
        </p:txBody>
      </p:sp>
      <p:sp>
        <p:nvSpPr>
          <p:cNvPr id="6" name="Content Placeholder 5">
            <a:extLst>
              <a:ext uri="{FF2B5EF4-FFF2-40B4-BE49-F238E27FC236}">
                <a16:creationId xmlns:a16="http://schemas.microsoft.com/office/drawing/2014/main" id="{0BB8DA75-A23E-7645-B834-18CD2389BA9B}"/>
              </a:ext>
            </a:extLst>
          </p:cNvPr>
          <p:cNvSpPr>
            <a:spLocks noGrp="1"/>
          </p:cNvSpPr>
          <p:nvPr>
            <p:ph idx="1"/>
          </p:nvPr>
        </p:nvSpPr>
        <p:spPr/>
        <p:txBody>
          <a:bodyPr/>
          <a:lstStyle/>
          <a:p>
            <a:r>
              <a:rPr lang="en-US" dirty="0" err="1"/>
              <a:t>Fluery’s</a:t>
            </a:r>
            <a:r>
              <a:rPr lang="en-US" dirty="0"/>
              <a:t> algorithm requires going through all the edges, so complexity O(E)</a:t>
            </a:r>
          </a:p>
          <a:p>
            <a:r>
              <a:rPr lang="en-US" dirty="0"/>
              <a:t>However for each edge removal, we have to check whether that edge will disconnect the graph. Complexity of that algorithm is O(E). So we need to run an O(E) algorithm at each edge removal.  Thus total complexity is O(E</a:t>
            </a:r>
            <a:r>
              <a:rPr lang="en-US" baseline="30000" dirty="0"/>
              <a:t>2</a:t>
            </a:r>
            <a:r>
              <a:rPr lang="en-US" dirty="0"/>
              <a:t>)</a:t>
            </a:r>
          </a:p>
          <a:p>
            <a:r>
              <a:rPr lang="en-US" dirty="0"/>
              <a:t>Faster algorithm by </a:t>
            </a:r>
            <a:r>
              <a:rPr lang="en-US" dirty="0" err="1">
                <a:solidFill>
                  <a:srgbClr val="7030A0"/>
                </a:solidFill>
              </a:rPr>
              <a:t>Heirholzer</a:t>
            </a:r>
            <a:r>
              <a:rPr lang="en-US" dirty="0">
                <a:solidFill>
                  <a:srgbClr val="7030A0"/>
                </a:solidFill>
              </a:rPr>
              <a:t> </a:t>
            </a:r>
            <a:r>
              <a:rPr lang="en-US" dirty="0"/>
              <a:t>(1873) is O(E)</a:t>
            </a:r>
          </a:p>
        </p:txBody>
      </p:sp>
    </p:spTree>
    <p:extLst>
      <p:ext uri="{BB962C8B-B14F-4D97-AF65-F5344CB8AC3E}">
        <p14:creationId xmlns:p14="http://schemas.microsoft.com/office/powerpoint/2010/main" val="16114803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1C9FB-413A-764B-84BE-420252837507}"/>
              </a:ext>
            </a:extLst>
          </p:cNvPr>
          <p:cNvSpPr>
            <a:spLocks noGrp="1"/>
          </p:cNvSpPr>
          <p:nvPr>
            <p:ph type="title"/>
          </p:nvPr>
        </p:nvSpPr>
        <p:spPr/>
        <p:txBody>
          <a:bodyPr/>
          <a:lstStyle/>
          <a:p>
            <a:r>
              <a:rPr lang="en-US" dirty="0"/>
              <a:t>Robotic PATHS</a:t>
            </a:r>
          </a:p>
        </p:txBody>
      </p:sp>
      <p:sp>
        <p:nvSpPr>
          <p:cNvPr id="53" name="Content Placeholder 52">
            <a:extLst>
              <a:ext uri="{FF2B5EF4-FFF2-40B4-BE49-F238E27FC236}">
                <a16:creationId xmlns:a16="http://schemas.microsoft.com/office/drawing/2014/main" id="{1AFD0658-8AA1-9C4C-947C-0C6166F287E5}"/>
              </a:ext>
            </a:extLst>
          </p:cNvPr>
          <p:cNvSpPr>
            <a:spLocks noGrp="1"/>
          </p:cNvSpPr>
          <p:nvPr>
            <p:ph sz="half" idx="2"/>
          </p:nvPr>
        </p:nvSpPr>
        <p:spPr>
          <a:xfrm>
            <a:off x="5730110" y="1600075"/>
            <a:ext cx="5488579" cy="4023360"/>
          </a:xfrm>
        </p:spPr>
        <p:txBody>
          <a:bodyPr/>
          <a:lstStyle/>
          <a:p>
            <a:r>
              <a:rPr lang="en-US" dirty="0"/>
              <a:t>Given the layout of the room, the doors are marked by red lines</a:t>
            </a:r>
          </a:p>
          <a:p>
            <a:pPr lvl="1"/>
            <a:r>
              <a:rPr lang="en-US" dirty="0"/>
              <a:t>Is there a path that will visit each door  exactly once ?</a:t>
            </a:r>
          </a:p>
          <a:p>
            <a:pPr lvl="1"/>
            <a:r>
              <a:rPr lang="en-US" dirty="0"/>
              <a:t>Is there a path that visits each room exactly once ?</a:t>
            </a:r>
          </a:p>
        </p:txBody>
      </p:sp>
      <p:grpSp>
        <p:nvGrpSpPr>
          <p:cNvPr id="51" name="Group 50">
            <a:extLst>
              <a:ext uri="{FF2B5EF4-FFF2-40B4-BE49-F238E27FC236}">
                <a16:creationId xmlns:a16="http://schemas.microsoft.com/office/drawing/2014/main" id="{FFE7559B-F67A-854C-90BF-8CEA29D26D0C}"/>
              </a:ext>
            </a:extLst>
          </p:cNvPr>
          <p:cNvGrpSpPr/>
          <p:nvPr/>
        </p:nvGrpSpPr>
        <p:grpSpPr>
          <a:xfrm>
            <a:off x="953311" y="1634861"/>
            <a:ext cx="4428810" cy="3827220"/>
            <a:chOff x="953311" y="1634861"/>
            <a:chExt cx="4428810" cy="3827220"/>
          </a:xfrm>
        </p:grpSpPr>
        <p:grpSp>
          <p:nvGrpSpPr>
            <p:cNvPr id="44" name="Group 43">
              <a:extLst>
                <a:ext uri="{FF2B5EF4-FFF2-40B4-BE49-F238E27FC236}">
                  <a16:creationId xmlns:a16="http://schemas.microsoft.com/office/drawing/2014/main" id="{F22B0A5C-6047-8041-9F9F-F0F1E749693E}"/>
                </a:ext>
              </a:extLst>
            </p:cNvPr>
            <p:cNvGrpSpPr/>
            <p:nvPr/>
          </p:nvGrpSpPr>
          <p:grpSpPr>
            <a:xfrm>
              <a:off x="953311" y="2535677"/>
              <a:ext cx="4357991" cy="2926404"/>
              <a:chOff x="953311" y="2535677"/>
              <a:chExt cx="4357991" cy="2926404"/>
            </a:xfrm>
          </p:grpSpPr>
          <p:sp>
            <p:nvSpPr>
              <p:cNvPr id="4" name="Rectangle 3">
                <a:extLst>
                  <a:ext uri="{FF2B5EF4-FFF2-40B4-BE49-F238E27FC236}">
                    <a16:creationId xmlns:a16="http://schemas.microsoft.com/office/drawing/2014/main" id="{93DF672D-4B39-5D44-9552-28A80FA32DE6}"/>
                  </a:ext>
                </a:extLst>
              </p:cNvPr>
              <p:cNvSpPr/>
              <p:nvPr/>
            </p:nvSpPr>
            <p:spPr>
              <a:xfrm>
                <a:off x="953311" y="2830749"/>
                <a:ext cx="4357991" cy="23443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18499E4F-9029-4D4A-AFE1-526FF3E79266}"/>
                  </a:ext>
                </a:extLst>
              </p:cNvPr>
              <p:cNvCxnSpPr>
                <a:stCxn id="4" idx="1"/>
              </p:cNvCxnSpPr>
              <p:nvPr/>
            </p:nvCxnSpPr>
            <p:spPr>
              <a:xfrm flipV="1">
                <a:off x="953311" y="3988340"/>
                <a:ext cx="651753" cy="1459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B10D484-5EB6-1B4B-B7A9-B02ACA4466CD}"/>
                  </a:ext>
                </a:extLst>
              </p:cNvPr>
              <p:cNvCxnSpPr>
                <a:cxnSpLocks/>
              </p:cNvCxnSpPr>
              <p:nvPr/>
            </p:nvCxnSpPr>
            <p:spPr>
              <a:xfrm>
                <a:off x="2068749" y="3988340"/>
                <a:ext cx="1744494"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4340B59-1D30-3944-9717-8B125FF11D0A}"/>
                  </a:ext>
                </a:extLst>
              </p:cNvPr>
              <p:cNvCxnSpPr>
                <a:cxnSpLocks/>
              </p:cNvCxnSpPr>
              <p:nvPr/>
            </p:nvCxnSpPr>
            <p:spPr>
              <a:xfrm>
                <a:off x="4309353" y="3975369"/>
                <a:ext cx="1001949"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7A2F09D-7BCF-A447-8BA5-681207BB1AC7}"/>
                  </a:ext>
                </a:extLst>
              </p:cNvPr>
              <p:cNvCxnSpPr>
                <a:cxnSpLocks/>
              </p:cNvCxnSpPr>
              <p:nvPr/>
            </p:nvCxnSpPr>
            <p:spPr>
              <a:xfrm flipV="1">
                <a:off x="2940996" y="2830749"/>
                <a:ext cx="0" cy="671208"/>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D7F2F15-B0A8-9048-816A-0DDEBB7F0061}"/>
                  </a:ext>
                </a:extLst>
              </p:cNvPr>
              <p:cNvCxnSpPr>
                <a:cxnSpLocks/>
              </p:cNvCxnSpPr>
              <p:nvPr/>
            </p:nvCxnSpPr>
            <p:spPr>
              <a:xfrm>
                <a:off x="2762656" y="4338536"/>
                <a:ext cx="0" cy="836579"/>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A17F1C8-3A45-014F-96F9-C1CC4F0F0B2C}"/>
                  </a:ext>
                </a:extLst>
              </p:cNvPr>
              <p:cNvCxnSpPr/>
              <p:nvPr/>
            </p:nvCxnSpPr>
            <p:spPr>
              <a:xfrm>
                <a:off x="1663430" y="2538919"/>
                <a:ext cx="0" cy="489496"/>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A1BAEA1-B8CE-1D48-BED9-0BA579706559}"/>
                  </a:ext>
                </a:extLst>
              </p:cNvPr>
              <p:cNvCxnSpPr/>
              <p:nvPr/>
            </p:nvCxnSpPr>
            <p:spPr>
              <a:xfrm>
                <a:off x="1806103" y="2538919"/>
                <a:ext cx="0" cy="489496"/>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43C790E-2E49-1E46-A0D0-93E419882727}"/>
                  </a:ext>
                </a:extLst>
              </p:cNvPr>
              <p:cNvCxnSpPr/>
              <p:nvPr/>
            </p:nvCxnSpPr>
            <p:spPr>
              <a:xfrm>
                <a:off x="4053192" y="2535677"/>
                <a:ext cx="0" cy="489496"/>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8BB0522-BA55-D540-992B-945D297C4150}"/>
                  </a:ext>
                </a:extLst>
              </p:cNvPr>
              <p:cNvCxnSpPr/>
              <p:nvPr/>
            </p:nvCxnSpPr>
            <p:spPr>
              <a:xfrm>
                <a:off x="4195865" y="2535677"/>
                <a:ext cx="0" cy="489496"/>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2DA3D0E-BD21-D443-9CB9-978147173BA5}"/>
                  </a:ext>
                </a:extLst>
              </p:cNvPr>
              <p:cNvCxnSpPr/>
              <p:nvPr/>
            </p:nvCxnSpPr>
            <p:spPr>
              <a:xfrm>
                <a:off x="1793132" y="3730621"/>
                <a:ext cx="0" cy="489496"/>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C0998BA-BBB9-CD40-BDB2-5B27896D1215}"/>
                  </a:ext>
                </a:extLst>
              </p:cNvPr>
              <p:cNvCxnSpPr/>
              <p:nvPr/>
            </p:nvCxnSpPr>
            <p:spPr>
              <a:xfrm>
                <a:off x="1935805" y="3730621"/>
                <a:ext cx="0" cy="489496"/>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50B4B75-69F1-9543-B470-318B813E4A68}"/>
                  </a:ext>
                </a:extLst>
              </p:cNvPr>
              <p:cNvCxnSpPr/>
              <p:nvPr/>
            </p:nvCxnSpPr>
            <p:spPr>
              <a:xfrm>
                <a:off x="3926733" y="3730621"/>
                <a:ext cx="0" cy="489496"/>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7768034-28B3-C94C-B2AD-2152F6D4D73F}"/>
                  </a:ext>
                </a:extLst>
              </p:cNvPr>
              <p:cNvCxnSpPr/>
              <p:nvPr/>
            </p:nvCxnSpPr>
            <p:spPr>
              <a:xfrm>
                <a:off x="4069406" y="3730621"/>
                <a:ext cx="0" cy="489496"/>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4D29254-5F3E-184B-8DA0-CFB742C9995B}"/>
                  </a:ext>
                </a:extLst>
              </p:cNvPr>
              <p:cNvCxnSpPr/>
              <p:nvPr/>
            </p:nvCxnSpPr>
            <p:spPr>
              <a:xfrm>
                <a:off x="4380690" y="4972585"/>
                <a:ext cx="0" cy="489496"/>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AA6DFA6-2DC8-9F4B-8DD1-83FC02C593BA}"/>
                  </a:ext>
                </a:extLst>
              </p:cNvPr>
              <p:cNvCxnSpPr/>
              <p:nvPr/>
            </p:nvCxnSpPr>
            <p:spPr>
              <a:xfrm>
                <a:off x="4523363" y="4972585"/>
                <a:ext cx="0" cy="489496"/>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5EAD09F-E39C-BB4B-9B77-B6C0AB8E78C2}"/>
                  </a:ext>
                </a:extLst>
              </p:cNvPr>
              <p:cNvCxnSpPr/>
              <p:nvPr/>
            </p:nvCxnSpPr>
            <p:spPr>
              <a:xfrm>
                <a:off x="1669916" y="4930367"/>
                <a:ext cx="0" cy="489496"/>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7442D26-1750-904B-9FC4-E735C24D6B10}"/>
                  </a:ext>
                </a:extLst>
              </p:cNvPr>
              <p:cNvCxnSpPr/>
              <p:nvPr/>
            </p:nvCxnSpPr>
            <p:spPr>
              <a:xfrm>
                <a:off x="1812589" y="4930367"/>
                <a:ext cx="0" cy="489496"/>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9C774DD-8944-EE49-848E-430C6C116722}"/>
                  </a:ext>
                </a:extLst>
              </p:cNvPr>
              <p:cNvCxnSpPr>
                <a:cxnSpLocks/>
              </p:cNvCxnSpPr>
              <p:nvPr/>
            </p:nvCxnSpPr>
            <p:spPr>
              <a:xfrm flipH="1">
                <a:off x="2523794" y="4093789"/>
                <a:ext cx="477724"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5853264-7EF8-9C4C-85D7-DDBC3FB10C61}"/>
                  </a:ext>
                </a:extLst>
              </p:cNvPr>
              <p:cNvCxnSpPr>
                <a:cxnSpLocks/>
              </p:cNvCxnSpPr>
              <p:nvPr/>
            </p:nvCxnSpPr>
            <p:spPr>
              <a:xfrm flipH="1">
                <a:off x="2523794" y="4255917"/>
                <a:ext cx="477724"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501E9BA-C4F7-2842-BD40-CA1B2123BCDC}"/>
                  </a:ext>
                </a:extLst>
              </p:cNvPr>
              <p:cNvCxnSpPr>
                <a:cxnSpLocks/>
              </p:cNvCxnSpPr>
              <p:nvPr/>
            </p:nvCxnSpPr>
            <p:spPr>
              <a:xfrm flipH="1">
                <a:off x="2702134" y="3501957"/>
                <a:ext cx="477724"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33077D7-BF82-4B47-B292-AA7BF0754E6A}"/>
                  </a:ext>
                </a:extLst>
              </p:cNvPr>
              <p:cNvCxnSpPr>
                <a:cxnSpLocks/>
              </p:cNvCxnSpPr>
              <p:nvPr/>
            </p:nvCxnSpPr>
            <p:spPr>
              <a:xfrm flipH="1">
                <a:off x="2702134" y="3664085"/>
                <a:ext cx="477724"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9B2623C5-D059-2445-9511-276E349348A1}"/>
                </a:ext>
              </a:extLst>
            </p:cNvPr>
            <p:cNvSpPr txBox="1"/>
            <p:nvPr/>
          </p:nvSpPr>
          <p:spPr>
            <a:xfrm>
              <a:off x="1517525" y="3242423"/>
              <a:ext cx="710119" cy="369332"/>
            </a:xfrm>
            <a:prstGeom prst="rect">
              <a:avLst/>
            </a:prstGeom>
            <a:noFill/>
          </p:spPr>
          <p:txBody>
            <a:bodyPr wrap="square" rtlCol="0">
              <a:spAutoFit/>
            </a:bodyPr>
            <a:lstStyle/>
            <a:p>
              <a:r>
                <a:rPr lang="en-US" dirty="0"/>
                <a:t>A</a:t>
              </a:r>
            </a:p>
          </p:txBody>
        </p:sp>
        <p:sp>
          <p:nvSpPr>
            <p:cNvPr id="46" name="TextBox 45">
              <a:extLst>
                <a:ext uri="{FF2B5EF4-FFF2-40B4-BE49-F238E27FC236}">
                  <a16:creationId xmlns:a16="http://schemas.microsoft.com/office/drawing/2014/main" id="{3D05C1C2-0350-954B-B921-570C0B515C66}"/>
                </a:ext>
              </a:extLst>
            </p:cNvPr>
            <p:cNvSpPr txBox="1"/>
            <p:nvPr/>
          </p:nvSpPr>
          <p:spPr>
            <a:xfrm>
              <a:off x="1358630" y="4378119"/>
              <a:ext cx="710119" cy="369332"/>
            </a:xfrm>
            <a:prstGeom prst="rect">
              <a:avLst/>
            </a:prstGeom>
            <a:noFill/>
          </p:spPr>
          <p:txBody>
            <a:bodyPr wrap="square" rtlCol="0">
              <a:spAutoFit/>
            </a:bodyPr>
            <a:lstStyle/>
            <a:p>
              <a:r>
                <a:rPr lang="en-US" dirty="0"/>
                <a:t>B</a:t>
              </a:r>
            </a:p>
          </p:txBody>
        </p:sp>
        <p:sp>
          <p:nvSpPr>
            <p:cNvPr id="47" name="TextBox 46">
              <a:extLst>
                <a:ext uri="{FF2B5EF4-FFF2-40B4-BE49-F238E27FC236}">
                  <a16:creationId xmlns:a16="http://schemas.microsoft.com/office/drawing/2014/main" id="{323571FE-F0B3-B244-9E3A-314B7D7A0BDE}"/>
                </a:ext>
              </a:extLst>
            </p:cNvPr>
            <p:cNvSpPr txBox="1"/>
            <p:nvPr/>
          </p:nvSpPr>
          <p:spPr>
            <a:xfrm>
              <a:off x="3890520" y="3177635"/>
              <a:ext cx="710119" cy="369332"/>
            </a:xfrm>
            <a:prstGeom prst="rect">
              <a:avLst/>
            </a:prstGeom>
            <a:noFill/>
          </p:spPr>
          <p:txBody>
            <a:bodyPr wrap="square" rtlCol="0">
              <a:spAutoFit/>
            </a:bodyPr>
            <a:lstStyle/>
            <a:p>
              <a:r>
                <a:rPr lang="en-US" dirty="0"/>
                <a:t>D</a:t>
              </a:r>
            </a:p>
          </p:txBody>
        </p:sp>
        <p:sp>
          <p:nvSpPr>
            <p:cNvPr id="48" name="TextBox 47">
              <a:extLst>
                <a:ext uri="{FF2B5EF4-FFF2-40B4-BE49-F238E27FC236}">
                  <a16:creationId xmlns:a16="http://schemas.microsoft.com/office/drawing/2014/main" id="{302C87A3-ACC8-BF4B-8257-F996DB6A7EEB}"/>
                </a:ext>
              </a:extLst>
            </p:cNvPr>
            <p:cNvSpPr txBox="1"/>
            <p:nvPr/>
          </p:nvSpPr>
          <p:spPr>
            <a:xfrm>
              <a:off x="3793789" y="4444172"/>
              <a:ext cx="710119" cy="369332"/>
            </a:xfrm>
            <a:prstGeom prst="rect">
              <a:avLst/>
            </a:prstGeom>
            <a:noFill/>
          </p:spPr>
          <p:txBody>
            <a:bodyPr wrap="square" rtlCol="0">
              <a:spAutoFit/>
            </a:bodyPr>
            <a:lstStyle/>
            <a:p>
              <a:r>
                <a:rPr lang="en-US" dirty="0"/>
                <a:t>C</a:t>
              </a:r>
            </a:p>
          </p:txBody>
        </p:sp>
        <p:sp>
          <p:nvSpPr>
            <p:cNvPr id="49" name="TextBox 48">
              <a:extLst>
                <a:ext uri="{FF2B5EF4-FFF2-40B4-BE49-F238E27FC236}">
                  <a16:creationId xmlns:a16="http://schemas.microsoft.com/office/drawing/2014/main" id="{86A4100A-94C2-104F-AAB6-CCF6B3B990C2}"/>
                </a:ext>
              </a:extLst>
            </p:cNvPr>
            <p:cNvSpPr txBox="1"/>
            <p:nvPr/>
          </p:nvSpPr>
          <p:spPr>
            <a:xfrm>
              <a:off x="2824798" y="2299290"/>
              <a:ext cx="710119" cy="369332"/>
            </a:xfrm>
            <a:prstGeom prst="rect">
              <a:avLst/>
            </a:prstGeom>
            <a:noFill/>
          </p:spPr>
          <p:txBody>
            <a:bodyPr wrap="square" rtlCol="0">
              <a:spAutoFit/>
            </a:bodyPr>
            <a:lstStyle/>
            <a:p>
              <a:r>
                <a:rPr lang="en-US" dirty="0"/>
                <a:t>E</a:t>
              </a:r>
            </a:p>
          </p:txBody>
        </p:sp>
        <p:sp>
          <p:nvSpPr>
            <p:cNvPr id="50" name="Arc 49">
              <a:extLst>
                <a:ext uri="{FF2B5EF4-FFF2-40B4-BE49-F238E27FC236}">
                  <a16:creationId xmlns:a16="http://schemas.microsoft.com/office/drawing/2014/main" id="{F90316A7-CBEA-D44B-9EAB-9758DF018D35}"/>
                </a:ext>
              </a:extLst>
            </p:cNvPr>
            <p:cNvSpPr/>
            <p:nvPr/>
          </p:nvSpPr>
          <p:spPr>
            <a:xfrm rot="16200000">
              <a:off x="1475685" y="1183304"/>
              <a:ext cx="3454880" cy="4357993"/>
            </a:xfrm>
            <a:prstGeom prst="arc">
              <a:avLst>
                <a:gd name="adj1" fmla="val 17028902"/>
                <a:gd name="adj2" fmla="val 4629256"/>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0393900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41F58-60C7-484B-8564-6789988E7743}"/>
              </a:ext>
            </a:extLst>
          </p:cNvPr>
          <p:cNvSpPr>
            <a:spLocks noGrp="1"/>
          </p:cNvSpPr>
          <p:nvPr>
            <p:ph type="title"/>
          </p:nvPr>
        </p:nvSpPr>
        <p:spPr/>
        <p:txBody>
          <a:bodyPr/>
          <a:lstStyle/>
          <a:p>
            <a:r>
              <a:rPr lang="en-US" dirty="0" err="1"/>
              <a:t>WeekLy</a:t>
            </a:r>
            <a:r>
              <a:rPr lang="en-US" dirty="0"/>
              <a:t> TASKS</a:t>
            </a:r>
          </a:p>
        </p:txBody>
      </p:sp>
      <p:sp>
        <p:nvSpPr>
          <p:cNvPr id="5" name="Content Placeholder 4">
            <a:extLst>
              <a:ext uri="{FF2B5EF4-FFF2-40B4-BE49-F238E27FC236}">
                <a16:creationId xmlns:a16="http://schemas.microsoft.com/office/drawing/2014/main" id="{D35DCC96-5BD5-D04E-BF1A-3C80AA810407}"/>
              </a:ext>
            </a:extLst>
          </p:cNvPr>
          <p:cNvSpPr>
            <a:spLocks noGrp="1"/>
          </p:cNvSpPr>
          <p:nvPr>
            <p:ph idx="1"/>
          </p:nvPr>
        </p:nvSpPr>
        <p:spPr/>
        <p:txBody>
          <a:bodyPr/>
          <a:lstStyle/>
          <a:p>
            <a:r>
              <a:rPr lang="en-US" dirty="0"/>
              <a:t>Every student is expected to work on the tasks. You can work in groups. For the tasks there is no limit to the number of people in the group. I will call upon students to come and discuss what they have done</a:t>
            </a:r>
            <a:r>
              <a:rPr lang="en-US"/>
              <a:t>. </a:t>
            </a:r>
            <a:endParaRPr lang="en-US" dirty="0"/>
          </a:p>
          <a:p>
            <a:endParaRPr lang="en-US" dirty="0"/>
          </a:p>
        </p:txBody>
      </p:sp>
    </p:spTree>
    <p:extLst>
      <p:ext uri="{BB962C8B-B14F-4D97-AF65-F5344CB8AC3E}">
        <p14:creationId xmlns:p14="http://schemas.microsoft.com/office/powerpoint/2010/main" val="35882683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C381E-F2B0-5944-B1ED-1A7EDE2E05A6}"/>
              </a:ext>
            </a:extLst>
          </p:cNvPr>
          <p:cNvSpPr>
            <a:spLocks noGrp="1"/>
          </p:cNvSpPr>
          <p:nvPr>
            <p:ph type="title"/>
          </p:nvPr>
        </p:nvSpPr>
        <p:spPr/>
        <p:txBody>
          <a:bodyPr/>
          <a:lstStyle/>
          <a:p>
            <a:r>
              <a:rPr lang="en-US" dirty="0"/>
              <a:t>TASKS for </a:t>
            </a:r>
            <a:r>
              <a:rPr lang="en-US" dirty="0" err="1"/>
              <a:t>NEXt</a:t>
            </a:r>
            <a:r>
              <a:rPr lang="en-US" dirty="0"/>
              <a:t> WEEK</a:t>
            </a:r>
          </a:p>
        </p:txBody>
      </p:sp>
      <p:sp>
        <p:nvSpPr>
          <p:cNvPr id="3" name="Content Placeholder 2">
            <a:extLst>
              <a:ext uri="{FF2B5EF4-FFF2-40B4-BE49-F238E27FC236}">
                <a16:creationId xmlns:a16="http://schemas.microsoft.com/office/drawing/2014/main" id="{7F58DA07-EB96-4547-9119-D521120B23A7}"/>
              </a:ext>
            </a:extLst>
          </p:cNvPr>
          <p:cNvSpPr>
            <a:spLocks noGrp="1"/>
          </p:cNvSpPr>
          <p:nvPr>
            <p:ph idx="1"/>
          </p:nvPr>
        </p:nvSpPr>
        <p:spPr/>
        <p:txBody>
          <a:bodyPr>
            <a:normAutofit lnSpcReduction="10000"/>
          </a:bodyPr>
          <a:lstStyle/>
          <a:p>
            <a:r>
              <a:rPr lang="en-US" dirty="0"/>
              <a:t>Prove that if a tournament is transitive then it has exactly one Hamiltonian path.</a:t>
            </a:r>
          </a:p>
          <a:p>
            <a:r>
              <a:rPr lang="en-US" dirty="0"/>
              <a:t>Prove that the maximum distance between two points in a n-dimensional hypercube is </a:t>
            </a:r>
            <a:r>
              <a:rPr lang="en-US" dirty="0" err="1"/>
              <a:t>logn</a:t>
            </a:r>
            <a:endParaRPr lang="en-US" dirty="0"/>
          </a:p>
          <a:p>
            <a:r>
              <a:rPr lang="en-US" dirty="0"/>
              <a:t>Use the code in </a:t>
            </a:r>
            <a:r>
              <a:rPr lang="en-US" dirty="0">
                <a:hlinkClick r:id="rId2"/>
              </a:rPr>
              <a:t>https://pypi.org/project/smallworld/</a:t>
            </a:r>
            <a:r>
              <a:rPr lang="en-US" dirty="0"/>
              <a:t> to replicate the Watts </a:t>
            </a:r>
            <a:r>
              <a:rPr lang="en-US" dirty="0" err="1"/>
              <a:t>Strogatz</a:t>
            </a:r>
            <a:r>
              <a:rPr lang="en-US" dirty="0"/>
              <a:t> experiment. Try it with 𝜷=0,.001.0025, .25,.5,1. Print out the graphs obtained and bring to class to share.</a:t>
            </a:r>
          </a:p>
          <a:p>
            <a:r>
              <a:rPr lang="en-US" dirty="0"/>
              <a:t>Test out any two of the network repositories. Be prepared to demonstrate in class on how to download data</a:t>
            </a:r>
          </a:p>
          <a:p>
            <a:r>
              <a:rPr lang="en-US" dirty="0"/>
              <a:t>Test out any two of the analysis software. Bring screen shots to explain in class how to get started on them.</a:t>
            </a:r>
          </a:p>
          <a:p>
            <a:r>
              <a:rPr lang="en-US" dirty="0"/>
              <a:t>Show how to solve the 4-cube puzzle</a:t>
            </a:r>
          </a:p>
          <a:p>
            <a:endParaRPr lang="en-US" sz="2400" dirty="0"/>
          </a:p>
          <a:p>
            <a:endParaRPr lang="en-US" sz="2400" dirty="0"/>
          </a:p>
          <a:p>
            <a:pPr marL="0" indent="0">
              <a:buNone/>
            </a:pPr>
            <a:endParaRPr lang="en-US" dirty="0"/>
          </a:p>
          <a:p>
            <a:endParaRPr lang="en-US" dirty="0"/>
          </a:p>
        </p:txBody>
      </p:sp>
    </p:spTree>
    <p:extLst>
      <p:ext uri="{BB962C8B-B14F-4D97-AF65-F5344CB8AC3E}">
        <p14:creationId xmlns:p14="http://schemas.microsoft.com/office/powerpoint/2010/main" val="3906984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15365-C302-B349-822F-7D2471A9E2D2}"/>
              </a:ext>
            </a:extLst>
          </p:cNvPr>
          <p:cNvSpPr>
            <a:spLocks noGrp="1"/>
          </p:cNvSpPr>
          <p:nvPr>
            <p:ph type="title"/>
          </p:nvPr>
        </p:nvSpPr>
        <p:spPr/>
        <p:txBody>
          <a:bodyPr/>
          <a:lstStyle/>
          <a:p>
            <a:r>
              <a:rPr lang="en-US" dirty="0"/>
              <a:t>FOUR </a:t>
            </a:r>
            <a:r>
              <a:rPr lang="en-US" dirty="0" err="1"/>
              <a:t>CUBe</a:t>
            </a:r>
            <a:r>
              <a:rPr lang="en-US" dirty="0"/>
              <a:t> PUZZLE</a:t>
            </a:r>
          </a:p>
        </p:txBody>
      </p:sp>
      <p:pic>
        <p:nvPicPr>
          <p:cNvPr id="5" name="Picture 4">
            <a:extLst>
              <a:ext uri="{FF2B5EF4-FFF2-40B4-BE49-F238E27FC236}">
                <a16:creationId xmlns:a16="http://schemas.microsoft.com/office/drawing/2014/main" id="{16D14931-B336-FD4C-80C5-93942EB1565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0628" y="2017522"/>
            <a:ext cx="3200400" cy="1976827"/>
          </a:xfrm>
          <a:prstGeom prst="rect">
            <a:avLst/>
          </a:prstGeom>
          <a:noFill/>
          <a:ln>
            <a:noFill/>
          </a:ln>
        </p:spPr>
      </p:pic>
      <p:pic>
        <p:nvPicPr>
          <p:cNvPr id="6" name="Picture 2" descr="Graph Theory Applications - The Instant Insanity Puzzle - Techie Me">
            <a:extLst>
              <a:ext uri="{FF2B5EF4-FFF2-40B4-BE49-F238E27FC236}">
                <a16:creationId xmlns:a16="http://schemas.microsoft.com/office/drawing/2014/main" id="{4268DB20-1B17-5446-91E2-0B18E1090A6F}"/>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5453420" y="2017522"/>
            <a:ext cx="5577952" cy="164057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Graph Theory Applications - The Instant Insanity Puzzle - Techie Me">
            <a:extLst>
              <a:ext uri="{FF2B5EF4-FFF2-40B4-BE49-F238E27FC236}">
                <a16:creationId xmlns:a16="http://schemas.microsoft.com/office/drawing/2014/main" id="{9B4BEEA9-7AE0-9443-BEDC-2FF6B82D21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106" y="3994349"/>
            <a:ext cx="4875217" cy="275555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B3DE9D0-7482-2742-8417-1A1AA5BD3B2C}"/>
              </a:ext>
            </a:extLst>
          </p:cNvPr>
          <p:cNvSpPr/>
          <p:nvPr/>
        </p:nvSpPr>
        <p:spPr>
          <a:xfrm>
            <a:off x="5884164" y="4518458"/>
            <a:ext cx="6096000" cy="1754326"/>
          </a:xfrm>
          <a:prstGeom prst="rect">
            <a:avLst/>
          </a:prstGeom>
        </p:spPr>
        <p:txBody>
          <a:bodyPr>
            <a:spAutoFit/>
          </a:bodyPr>
          <a:lstStyle/>
          <a:p>
            <a:pPr marL="457200" marR="0">
              <a:spcBef>
                <a:spcPts val="0"/>
              </a:spcBef>
              <a:spcAft>
                <a:spcPts val="0"/>
              </a:spcAft>
            </a:pPr>
            <a:r>
              <a:rPr lang="en-US" dirty="0">
                <a:latin typeface="Calibri" panose="020F0502020204030204" pitchFamily="34" charset="0"/>
                <a:ea typeface="Calibri" panose="020F0502020204030204" pitchFamily="34" charset="0"/>
                <a:cs typeface="Times New Roman" panose="02020603050405020304" pitchFamily="18" charset="0"/>
              </a:rPr>
              <a:t>You are given four cubes. Each of the six sides of the cubes is colored with one of the four colors; Red, Blue</a:t>
            </a:r>
            <a:r>
              <a:rPr lang="en-US">
                <a:latin typeface="Calibri" panose="020F0502020204030204" pitchFamily="34" charset="0"/>
                <a:ea typeface="Calibri" panose="020F0502020204030204" pitchFamily="34" charset="0"/>
                <a:cs typeface="Times New Roman" panose="02020603050405020304" pitchFamily="18" charset="0"/>
              </a:rPr>
              <a:t>, White </a:t>
            </a:r>
            <a:r>
              <a:rPr lang="en-US" dirty="0">
                <a:latin typeface="Calibri" panose="020F0502020204030204" pitchFamily="34" charset="0"/>
                <a:ea typeface="Calibri" panose="020F0502020204030204" pitchFamily="34" charset="0"/>
                <a:cs typeface="Times New Roman" panose="02020603050405020304" pitchFamily="18" charset="0"/>
              </a:rPr>
              <a:t>and Green. Figure 1 shows the color assignment to the faces of each cube. The goal is to stack the cubes in such a way that each color appears exactly once on each of the four sides of the tower.</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15335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D163D-DFCD-F142-929D-8E9049FCAF01}"/>
              </a:ext>
            </a:extLst>
          </p:cNvPr>
          <p:cNvSpPr>
            <a:spLocks noGrp="1"/>
          </p:cNvSpPr>
          <p:nvPr>
            <p:ph type="title"/>
          </p:nvPr>
        </p:nvSpPr>
        <p:spPr/>
        <p:txBody>
          <a:bodyPr/>
          <a:lstStyle/>
          <a:p>
            <a:r>
              <a:rPr lang="en-US" dirty="0"/>
              <a:t>Properties of Graphs</a:t>
            </a:r>
          </a:p>
        </p:txBody>
      </p:sp>
      <p:sp>
        <p:nvSpPr>
          <p:cNvPr id="15" name="Content Placeholder 14">
            <a:extLst>
              <a:ext uri="{FF2B5EF4-FFF2-40B4-BE49-F238E27FC236}">
                <a16:creationId xmlns:a16="http://schemas.microsoft.com/office/drawing/2014/main" id="{3B30118A-757D-1449-AB67-186B358DC0DD}"/>
              </a:ext>
            </a:extLst>
          </p:cNvPr>
          <p:cNvSpPr>
            <a:spLocks noGrp="1"/>
          </p:cNvSpPr>
          <p:nvPr>
            <p:ph sz="half" idx="2"/>
          </p:nvPr>
        </p:nvSpPr>
        <p:spPr>
          <a:xfrm>
            <a:off x="4330963" y="1629510"/>
            <a:ext cx="7654531" cy="5030782"/>
          </a:xfrm>
        </p:spPr>
        <p:txBody>
          <a:bodyPr>
            <a:normAutofit/>
          </a:bodyPr>
          <a:lstStyle/>
          <a:p>
            <a:r>
              <a:rPr lang="en-US" sz="1600" dirty="0"/>
              <a:t>Vertex Set 𝕍 ={A,B,C,D,E,F}; 𝕍is the vertex set </a:t>
            </a:r>
          </a:p>
          <a:p>
            <a:r>
              <a:rPr lang="en-US" sz="1600" dirty="0"/>
              <a:t>Edge Set 𝔼 ={(A,B),(B,C),(B,D),(C,E), (C,F),(D,E),(E,F)}; 𝔼 is the edge set </a:t>
            </a:r>
          </a:p>
          <a:p>
            <a:r>
              <a:rPr lang="en-US" sz="1600" dirty="0"/>
              <a:t>In an </a:t>
            </a:r>
            <a:r>
              <a:rPr lang="en-US" sz="1600" dirty="0">
                <a:solidFill>
                  <a:srgbClr val="7030A0"/>
                </a:solidFill>
              </a:rPr>
              <a:t>undirected graph </a:t>
            </a:r>
            <a:r>
              <a:rPr lang="en-US" sz="1600" dirty="0"/>
              <a:t>an edge between vertices (A,B) implies there is also an edge between vertices (B,A)</a:t>
            </a:r>
          </a:p>
          <a:p>
            <a:r>
              <a:rPr lang="en-US" sz="1600" dirty="0">
                <a:solidFill>
                  <a:srgbClr val="7030A0"/>
                </a:solidFill>
              </a:rPr>
              <a:t>Neighbors of a vertex </a:t>
            </a:r>
            <a:r>
              <a:rPr lang="en-US" sz="1600" dirty="0"/>
              <a:t>are vertices that share an edge with it. A vertex and its neighbor are </a:t>
            </a:r>
            <a:r>
              <a:rPr lang="en-US" sz="1600" dirty="0">
                <a:solidFill>
                  <a:srgbClr val="7030A0"/>
                </a:solidFill>
              </a:rPr>
              <a:t>adjacent</a:t>
            </a:r>
            <a:r>
              <a:rPr lang="en-US" sz="1600" dirty="0"/>
              <a:t> to each other.  N(v) is the set of neighbors of v.</a:t>
            </a:r>
          </a:p>
          <a:p>
            <a:pPr lvl="1"/>
            <a:r>
              <a:rPr lang="en-US" sz="1600" dirty="0"/>
              <a:t>Neighbors of B are A,C,D</a:t>
            </a:r>
          </a:p>
          <a:p>
            <a:pPr lvl="1"/>
            <a:r>
              <a:rPr lang="en-US" sz="1600" dirty="0"/>
              <a:t>C is a neighbor of B but not of D</a:t>
            </a:r>
            <a:endParaRPr lang="en-US" sz="1600" dirty="0">
              <a:solidFill>
                <a:srgbClr val="7030A0"/>
              </a:solidFill>
            </a:endParaRPr>
          </a:p>
          <a:p>
            <a:r>
              <a:rPr lang="en-US" sz="1600" dirty="0">
                <a:solidFill>
                  <a:srgbClr val="7030A0"/>
                </a:solidFill>
              </a:rPr>
              <a:t>Degree of a vertex </a:t>
            </a:r>
            <a:r>
              <a:rPr lang="en-US" sz="1600" dirty="0"/>
              <a:t>is the number of neighbors; D(v) is the degree of v;  D(v)=|N(v)|</a:t>
            </a:r>
          </a:p>
          <a:p>
            <a:pPr lvl="1"/>
            <a:r>
              <a:rPr lang="en-US" sz="1600" dirty="0"/>
              <a:t>Degree of A is 1</a:t>
            </a:r>
          </a:p>
          <a:p>
            <a:pPr lvl="1"/>
            <a:r>
              <a:rPr lang="en-US" sz="1600" dirty="0"/>
              <a:t>Degree of B is 3</a:t>
            </a:r>
          </a:p>
          <a:p>
            <a:r>
              <a:rPr lang="en-US" sz="1600" dirty="0">
                <a:solidFill>
                  <a:srgbClr val="7030A0"/>
                </a:solidFill>
              </a:rPr>
              <a:t>Clustering coefficient of a vertex </a:t>
            </a:r>
            <a:r>
              <a:rPr lang="en-US" sz="1600" dirty="0"/>
              <a:t>measures how tightly a vertex is connected to its neighbors</a:t>
            </a:r>
          </a:p>
          <a:p>
            <a:pPr lvl="1"/>
            <a:r>
              <a:rPr lang="en-US" sz="1600" dirty="0"/>
              <a:t> CC(v) = number of edges in subgraph induced by N(v)/total possible edges in subgraph induced by N(v)</a:t>
            </a:r>
          </a:p>
          <a:p>
            <a:pPr lvl="1"/>
            <a:r>
              <a:rPr lang="en-US" sz="1600" dirty="0"/>
              <a:t>CC(F)=1/1=1</a:t>
            </a:r>
          </a:p>
          <a:p>
            <a:pPr lvl="1"/>
            <a:r>
              <a:rPr lang="en-US" sz="1600" dirty="0"/>
              <a:t>CC(C)=1/3</a:t>
            </a:r>
          </a:p>
        </p:txBody>
      </p:sp>
      <p:grpSp>
        <p:nvGrpSpPr>
          <p:cNvPr id="4" name="Group 3">
            <a:extLst>
              <a:ext uri="{FF2B5EF4-FFF2-40B4-BE49-F238E27FC236}">
                <a16:creationId xmlns:a16="http://schemas.microsoft.com/office/drawing/2014/main" id="{EACE6502-670C-2D48-8182-09554466B608}"/>
              </a:ext>
            </a:extLst>
          </p:cNvPr>
          <p:cNvGrpSpPr/>
          <p:nvPr/>
        </p:nvGrpSpPr>
        <p:grpSpPr>
          <a:xfrm>
            <a:off x="760711" y="2313431"/>
            <a:ext cx="3224627" cy="2747487"/>
            <a:chOff x="1336034" y="486251"/>
            <a:chExt cx="4337988" cy="3192242"/>
          </a:xfrm>
        </p:grpSpPr>
        <p:cxnSp>
          <p:nvCxnSpPr>
            <p:cNvPr id="5" name="Straight Connector 4">
              <a:extLst>
                <a:ext uri="{FF2B5EF4-FFF2-40B4-BE49-F238E27FC236}">
                  <a16:creationId xmlns:a16="http://schemas.microsoft.com/office/drawing/2014/main" id="{F35253FE-9D80-BE44-A36B-8B3A0A90C551}"/>
                </a:ext>
              </a:extLst>
            </p:cNvPr>
            <p:cNvCxnSpPr/>
            <p:nvPr/>
          </p:nvCxnSpPr>
          <p:spPr>
            <a:xfrm flipV="1">
              <a:off x="1632931" y="874261"/>
              <a:ext cx="956666" cy="89075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sp>
          <p:nvSpPr>
            <p:cNvPr id="6" name="Isosceles Triangle 8">
              <a:extLst>
                <a:ext uri="{FF2B5EF4-FFF2-40B4-BE49-F238E27FC236}">
                  <a16:creationId xmlns:a16="http://schemas.microsoft.com/office/drawing/2014/main" id="{DC24774A-A294-7B49-9039-FCCC63FD4D10}"/>
                </a:ext>
              </a:extLst>
            </p:cNvPr>
            <p:cNvSpPr/>
            <p:nvPr/>
          </p:nvSpPr>
          <p:spPr>
            <a:xfrm rot="5400000">
              <a:off x="3999417" y="1904894"/>
              <a:ext cx="1253606" cy="1501812"/>
            </a:xfrm>
            <a:prstGeom prst="triangle">
              <a:avLst>
                <a:gd name="adj" fmla="val 44737"/>
              </a:avLst>
            </a:prstGeom>
            <a:noFill/>
            <a:ln w="38100" cmpd="sng">
              <a:solidFill>
                <a:srgbClr val="FD1CE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2A40850-CB09-CB4E-9942-B4F6CC3D29E8}"/>
                </a:ext>
              </a:extLst>
            </p:cNvPr>
            <p:cNvSpPr/>
            <p:nvPr/>
          </p:nvSpPr>
          <p:spPr>
            <a:xfrm>
              <a:off x="1632931" y="1765017"/>
              <a:ext cx="2243218" cy="1633054"/>
            </a:xfrm>
            <a:prstGeom prst="rect">
              <a:avLst/>
            </a:prstGeom>
            <a:noFill/>
            <a:ln w="57150" cmpd="sng">
              <a:solidFill>
                <a:srgbClr val="FD1CE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D4A97F9-256F-354B-956C-2C62FCD062AD}"/>
                </a:ext>
              </a:extLst>
            </p:cNvPr>
            <p:cNvSpPr/>
            <p:nvPr/>
          </p:nvSpPr>
          <p:spPr>
            <a:xfrm>
              <a:off x="3579252" y="1550576"/>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90"/>
                  </a:solidFill>
                  <a:latin typeface="Comic Sans MS Bold"/>
                  <a:cs typeface="Comic Sans MS Bold"/>
                </a:rPr>
                <a:t>C</a:t>
              </a:r>
            </a:p>
          </p:txBody>
        </p:sp>
        <p:sp>
          <p:nvSpPr>
            <p:cNvPr id="9" name="Oval 8">
              <a:extLst>
                <a:ext uri="{FF2B5EF4-FFF2-40B4-BE49-F238E27FC236}">
                  <a16:creationId xmlns:a16="http://schemas.microsoft.com/office/drawing/2014/main" id="{E08E52F1-53D2-664C-BB4C-A74DA76D9019}"/>
                </a:ext>
              </a:extLst>
            </p:cNvPr>
            <p:cNvSpPr/>
            <p:nvPr/>
          </p:nvSpPr>
          <p:spPr>
            <a:xfrm>
              <a:off x="1336034" y="1501089"/>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90"/>
                  </a:solidFill>
                  <a:latin typeface="Comic Sans MS Bold"/>
                  <a:cs typeface="Comic Sans MS Bold"/>
                </a:rPr>
                <a:t>B</a:t>
              </a:r>
            </a:p>
          </p:txBody>
        </p:sp>
        <p:sp>
          <p:nvSpPr>
            <p:cNvPr id="10" name="Oval 9">
              <a:extLst>
                <a:ext uri="{FF2B5EF4-FFF2-40B4-BE49-F238E27FC236}">
                  <a16:creationId xmlns:a16="http://schemas.microsoft.com/office/drawing/2014/main" id="{46E42C09-15E7-1B46-BB01-D11762649601}"/>
                </a:ext>
              </a:extLst>
            </p:cNvPr>
            <p:cNvSpPr/>
            <p:nvPr/>
          </p:nvSpPr>
          <p:spPr>
            <a:xfrm>
              <a:off x="1336034" y="3134143"/>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90"/>
                  </a:solidFill>
                  <a:latin typeface="Comic Sans MS Bold"/>
                  <a:cs typeface="Comic Sans MS Bold"/>
                </a:rPr>
                <a:t>D</a:t>
              </a:r>
            </a:p>
          </p:txBody>
        </p:sp>
        <p:sp>
          <p:nvSpPr>
            <p:cNvPr id="11" name="Oval 10">
              <a:extLst>
                <a:ext uri="{FF2B5EF4-FFF2-40B4-BE49-F238E27FC236}">
                  <a16:creationId xmlns:a16="http://schemas.microsoft.com/office/drawing/2014/main" id="{3AB9787A-61E8-0241-B3E9-539398BE3FCF}"/>
                </a:ext>
              </a:extLst>
            </p:cNvPr>
            <p:cNvSpPr/>
            <p:nvPr/>
          </p:nvSpPr>
          <p:spPr>
            <a:xfrm>
              <a:off x="3599700" y="3150638"/>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90"/>
                  </a:solidFill>
                  <a:latin typeface="Comic Sans MS Bold"/>
                  <a:cs typeface="Comic Sans MS Bold"/>
                </a:rPr>
                <a:t>E</a:t>
              </a:r>
            </a:p>
          </p:txBody>
        </p:sp>
        <p:sp>
          <p:nvSpPr>
            <p:cNvPr id="12" name="Oval 11">
              <a:extLst>
                <a:ext uri="{FF2B5EF4-FFF2-40B4-BE49-F238E27FC236}">
                  <a16:creationId xmlns:a16="http://schemas.microsoft.com/office/drawing/2014/main" id="{3B433C27-C5F3-B445-945B-6F8A794A3BB6}"/>
                </a:ext>
              </a:extLst>
            </p:cNvPr>
            <p:cNvSpPr/>
            <p:nvPr/>
          </p:nvSpPr>
          <p:spPr>
            <a:xfrm>
              <a:off x="5080229" y="2280318"/>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90"/>
                  </a:solidFill>
                  <a:latin typeface="Comic Sans MS Bold"/>
                  <a:cs typeface="Comic Sans MS Bold"/>
                </a:rPr>
                <a:t>F</a:t>
              </a:r>
            </a:p>
          </p:txBody>
        </p:sp>
        <p:sp>
          <p:nvSpPr>
            <p:cNvPr id="13" name="Oval 12">
              <a:extLst>
                <a:ext uri="{FF2B5EF4-FFF2-40B4-BE49-F238E27FC236}">
                  <a16:creationId xmlns:a16="http://schemas.microsoft.com/office/drawing/2014/main" id="{FEC076E9-DF6B-FC47-986D-2913756238C6}"/>
                </a:ext>
              </a:extLst>
            </p:cNvPr>
            <p:cNvSpPr/>
            <p:nvPr/>
          </p:nvSpPr>
          <p:spPr>
            <a:xfrm>
              <a:off x="2556608" y="486251"/>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90"/>
                  </a:solidFill>
                  <a:latin typeface="Comic Sans MS Bold"/>
                  <a:cs typeface="Comic Sans MS Bold"/>
                </a:rPr>
                <a:t>A</a:t>
              </a:r>
            </a:p>
          </p:txBody>
        </p:sp>
      </p:grpSp>
    </p:spTree>
    <p:extLst>
      <p:ext uri="{BB962C8B-B14F-4D97-AF65-F5344CB8AC3E}">
        <p14:creationId xmlns:p14="http://schemas.microsoft.com/office/powerpoint/2010/main" val="4220886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EBF6B-6BBE-F541-B4E0-3A87F5FEF845}"/>
              </a:ext>
            </a:extLst>
          </p:cNvPr>
          <p:cNvSpPr>
            <a:spLocks noGrp="1"/>
          </p:cNvSpPr>
          <p:nvPr>
            <p:ph type="title"/>
          </p:nvPr>
        </p:nvSpPr>
        <p:spPr/>
        <p:txBody>
          <a:bodyPr/>
          <a:lstStyle/>
          <a:p>
            <a:r>
              <a:rPr lang="en-US" dirty="0">
                <a:solidFill>
                  <a:schemeClr val="tx1"/>
                </a:solidFill>
              </a:rPr>
              <a:t>Degree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D91DC7A-9023-C44C-9197-CA9665501272}"/>
                  </a:ext>
                </a:extLst>
              </p:cNvPr>
              <p:cNvSpPr>
                <a:spLocks noGrp="1"/>
              </p:cNvSpPr>
              <p:nvPr>
                <p:ph idx="1"/>
              </p:nvPr>
            </p:nvSpPr>
            <p:spPr>
              <a:xfrm>
                <a:off x="1024128" y="1717589"/>
                <a:ext cx="9720073" cy="5140411"/>
              </a:xfrm>
            </p:spPr>
            <p:txBody>
              <a:bodyPr>
                <a:normAutofit fontScale="92500" lnSpcReduction="20000"/>
              </a:bodyPr>
              <a:lstStyle/>
              <a:p>
                <a:r>
                  <a:rPr lang="en-US" dirty="0"/>
                  <a:t>Degree distribution is the probability distribution of the degrees of the graph.</a:t>
                </a:r>
              </a:p>
              <a:p>
                <a:pPr lvl="1"/>
                <a:r>
                  <a:rPr lang="en-US" dirty="0"/>
                  <a:t>X-axis degrees in increasing order</a:t>
                </a:r>
              </a:p>
              <a:p>
                <a:pPr lvl="1"/>
                <a:r>
                  <a:rPr lang="en-US" dirty="0"/>
                  <a:t>Y-axis fraction of vertices that have the corresponding degree in the X-axis.</a:t>
                </a:r>
              </a:p>
              <a:p>
                <a:pPr lvl="1"/>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e>
                    </m:d>
                  </m:oMath>
                </a14:m>
                <a:r>
                  <a:rPr lang="en-US" dirty="0"/>
                  <a:t>: fraction of vertices with degree k;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𝑘</m:t>
                        </m:r>
                      </m:sub>
                    </m:sSub>
                  </m:oMath>
                </a14:m>
                <a:r>
                  <a:rPr lang="en-US" dirty="0"/>
                  <a:t>: number of vertices with degree k; </a:t>
                </a:r>
                <a14:m>
                  <m:oMath xmlns:m="http://schemas.openxmlformats.org/officeDocument/2006/math">
                    <m:r>
                      <a:rPr lang="en-US" b="0" i="1" smtClean="0">
                        <a:latin typeface="Cambria Math" panose="02040503050406030204" pitchFamily="18" charset="0"/>
                      </a:rPr>
                      <m:t>𝑛</m:t>
                    </m:r>
                  </m:oMath>
                </a14:m>
                <a:r>
                  <a:rPr lang="en-US" dirty="0"/>
                  <a:t>: total number of vertices</a:t>
                </a:r>
              </a:p>
              <a:p>
                <a:pPr lvl="1"/>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𝑘</m:t>
                        </m:r>
                      </m:e>
                    </m:d>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𝑘</m:t>
                            </m:r>
                          </m:sub>
                        </m:sSub>
                      </m:num>
                      <m:den>
                        <m:r>
                          <a:rPr lang="en-US" i="1">
                            <a:latin typeface="Cambria Math" panose="02040503050406030204" pitchFamily="18" charset="0"/>
                          </a:rPr>
                          <m:t>𝑛</m:t>
                        </m:r>
                      </m:den>
                    </m:f>
                  </m:oMath>
                </a14:m>
                <a:r>
                  <a:rPr lang="en-US" dirty="0"/>
                  <a:t>;  </a:t>
                </a:r>
              </a:p>
              <a:p>
                <a:r>
                  <a:rPr lang="en-US" dirty="0"/>
                  <a:t>In regular graphs</a:t>
                </a:r>
              </a:p>
              <a:p>
                <a:pPr lvl="1"/>
                <a:r>
                  <a:rPr lang="en-US" dirty="0"/>
                  <a:t>Each vertex is connected to exactly r other vertices</a:t>
                </a:r>
              </a:p>
              <a:p>
                <a:pPr lvl="1"/>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𝑘</m:t>
                        </m:r>
                      </m:e>
                    </m:d>
                    <m:r>
                      <a:rPr lang="en-US" i="1">
                        <a:latin typeface="Cambria Math" panose="02040503050406030204" pitchFamily="18" charset="0"/>
                      </a:rPr>
                      <m:t>=</m:t>
                    </m:r>
                    <m:f>
                      <m:fPr>
                        <m:type m:val="noBar"/>
                        <m:ctrlPr>
                          <a:rPr lang="en-US" i="1" smtClean="0">
                            <a:latin typeface="Cambria Math" panose="02040503050406030204" pitchFamily="18" charset="0"/>
                          </a:rPr>
                        </m:ctrlPr>
                      </m:fPr>
                      <m:num>
                        <m:r>
                          <a:rPr lang="en-US" b="0" i="1" smtClean="0">
                            <a:latin typeface="Cambria Math" panose="02040503050406030204" pitchFamily="18" charset="0"/>
                          </a:rPr>
                          <m:t>1 ;</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𝑟</m:t>
                        </m:r>
                      </m:num>
                      <m:den>
                        <m:r>
                          <a:rPr lang="en-US" b="0" i="1" smtClean="0">
                            <a:latin typeface="Cambria Math" panose="02040503050406030204" pitchFamily="18" charset="0"/>
                          </a:rPr>
                          <m:t>0;</m:t>
                        </m:r>
                        <m:r>
                          <a:rPr lang="en-US" b="0" i="1" smtClean="0">
                            <a:latin typeface="Cambria Math" panose="02040503050406030204" pitchFamily="18" charset="0"/>
                          </a:rPr>
                          <m:t>𝑜𝑡h𝑒𝑟𝑤𝑖𝑠𝑒</m:t>
                        </m:r>
                      </m:den>
                    </m:f>
                  </m:oMath>
                </a14:m>
                <a:endParaRPr lang="en-US" dirty="0"/>
              </a:p>
              <a:p>
                <a:r>
                  <a:rPr lang="en-US" dirty="0"/>
                  <a:t>In scale-free graphs</a:t>
                </a:r>
              </a:p>
              <a:p>
                <a:pPr lvl="1"/>
                <a:r>
                  <a:rPr lang="en-US" dirty="0"/>
                  <a:t>Few nodes with very high degree</a:t>
                </a:r>
              </a:p>
              <a:p>
                <a:pPr lvl="1"/>
                <a:r>
                  <a:rPr lang="en-US" dirty="0"/>
                  <a:t>Many nodes with low degree</a:t>
                </a:r>
              </a:p>
              <a:p>
                <a:pPr lvl="1"/>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𝑘</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r>
                          <a:rPr lang="en-US" i="1">
                            <a:latin typeface="Cambria Math" panose="02040503050406030204" pitchFamily="18" charset="0"/>
                          </a:rPr>
                          <m:t>𝝲</m:t>
                        </m:r>
                      </m:sup>
                    </m:sSup>
                  </m:oMath>
                </a14:m>
                <a:r>
                  <a:rPr lang="en-US" dirty="0"/>
                  <a:t>.  </a:t>
                </a:r>
              </a:p>
              <a:p>
                <a:r>
                  <a:rPr lang="en-US" dirty="0"/>
                  <a:t>In random graphs</a:t>
                </a:r>
              </a:p>
              <a:p>
                <a:pPr lvl="1"/>
                <a:r>
                  <a:rPr lang="en-US" dirty="0"/>
                  <a:t>Each vertex connects with another vertex with probability p</a:t>
                </a:r>
              </a:p>
              <a:p>
                <a:pPr lvl="1"/>
                <a:r>
                  <a:rPr lang="en-US" dirty="0"/>
                  <a:t>Average degree </a:t>
                </a:r>
              </a:p>
              <a:p>
                <a:pPr lvl="1"/>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e>
                    </m:d>
                    <m:r>
                      <a:rPr lang="en-US" b="0" i="1" smtClean="0">
                        <a:latin typeface="Cambria Math" panose="02040503050406030204" pitchFamily="18" charset="0"/>
                      </a:rPr>
                      <m:t>=</m:t>
                    </m:r>
                    <m:d>
                      <m:dPr>
                        <m:ctrlPr>
                          <a:rPr lang="en-US" i="1" smtClean="0">
                            <a:latin typeface="Cambria Math" panose="02040503050406030204" pitchFamily="18" charset="0"/>
                          </a:rPr>
                        </m:ctrlPr>
                      </m:dPr>
                      <m:e>
                        <m:f>
                          <m:fPr>
                            <m:type m:val="noBar"/>
                            <m:ctrlPr>
                              <a:rPr lang="en-US"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−1</m:t>
                            </m:r>
                          </m:num>
                          <m:den>
                            <m:r>
                              <a:rPr lang="en-US" b="0" i="1" smtClean="0">
                                <a:latin typeface="Cambria Math" panose="02040503050406030204" pitchFamily="18" charset="0"/>
                              </a:rPr>
                              <m:t>𝑘</m:t>
                            </m:r>
                          </m:den>
                        </m:f>
                      </m:e>
                    </m:d>
                    <m:sSup>
                      <m:sSupPr>
                        <m:ctrlPr>
                          <a:rPr lang="en-US"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𝑘</m:t>
                        </m:r>
                      </m:sup>
                    </m:sSup>
                    <m:sSup>
                      <m:sSupPr>
                        <m:ctrlPr>
                          <a:rPr lang="en-US"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m:t>
                        </m:r>
                      </m:e>
                      <m:sup>
                        <m:r>
                          <a:rPr lang="en-US" b="0" i="1" smtClean="0">
                            <a:latin typeface="Cambria Math" panose="02040503050406030204" pitchFamily="18" charset="0"/>
                          </a:rPr>
                          <m:t>𝑛</m:t>
                        </m:r>
                        <m:r>
                          <a:rPr lang="en-US" b="0" i="1" smtClean="0">
                            <a:latin typeface="Cambria Math" panose="02040503050406030204" pitchFamily="18" charset="0"/>
                          </a:rPr>
                          <m:t>−1−</m:t>
                        </m:r>
                        <m:r>
                          <a:rPr lang="en-US" b="0" i="1" smtClean="0">
                            <a:latin typeface="Cambria Math" panose="02040503050406030204" pitchFamily="18" charset="0"/>
                          </a:rPr>
                          <m:t>𝑘</m:t>
                        </m:r>
                      </m:sup>
                    </m:sSup>
                  </m:oMath>
                </a14:m>
                <a:r>
                  <a:rPr lang="en-US" dirty="0"/>
                  <a:t>=p(n-1) (using binomial distribution)</a:t>
                </a:r>
              </a:p>
              <a:p>
                <a:pPr marL="128016" lvl="1" indent="0">
                  <a:buNone/>
                </a:pPr>
                <a:r>
                  <a:rPr lang="en-US" dirty="0"/>
                  <a:t>See </a:t>
                </a:r>
                <a:r>
                  <a:rPr lang="en-US" dirty="0">
                    <a:solidFill>
                      <a:srgbClr val="7030A0"/>
                    </a:solidFill>
                  </a:rPr>
                  <a:t>http://</a:t>
                </a:r>
                <a:r>
                  <a:rPr lang="en-US" dirty="0" err="1">
                    <a:solidFill>
                      <a:srgbClr val="7030A0"/>
                    </a:solidFill>
                  </a:rPr>
                  <a:t>networksciencebook.com</a:t>
                </a:r>
                <a:r>
                  <a:rPr lang="en-US" dirty="0">
                    <a:solidFill>
                      <a:srgbClr val="7030A0"/>
                    </a:solidFill>
                  </a:rPr>
                  <a:t>/chapter/3#number-of-links</a:t>
                </a:r>
              </a:p>
              <a:p>
                <a:pPr marL="310896" lvl="2" indent="0">
                  <a:buNone/>
                </a:pPr>
                <a:endParaRPr lang="en-US" dirty="0"/>
              </a:p>
            </p:txBody>
          </p:sp>
        </mc:Choice>
        <mc:Fallback xmlns="">
          <p:sp>
            <p:nvSpPr>
              <p:cNvPr id="3" name="Content Placeholder 2">
                <a:extLst>
                  <a:ext uri="{FF2B5EF4-FFF2-40B4-BE49-F238E27FC236}">
                    <a16:creationId xmlns:a16="http://schemas.microsoft.com/office/drawing/2014/main" id="{0D91DC7A-9023-C44C-9197-CA9665501272}"/>
                  </a:ext>
                </a:extLst>
              </p:cNvPr>
              <p:cNvSpPr>
                <a:spLocks noGrp="1" noRot="1" noChangeAspect="1" noMove="1" noResize="1" noEditPoints="1" noAdjustHandles="1" noChangeArrowheads="1" noChangeShapeType="1" noTextEdit="1"/>
              </p:cNvSpPr>
              <p:nvPr>
                <p:ph idx="1"/>
              </p:nvPr>
            </p:nvSpPr>
            <p:spPr>
              <a:xfrm>
                <a:off x="1024128" y="1717589"/>
                <a:ext cx="9720073" cy="5140411"/>
              </a:xfrm>
              <a:blipFill>
                <a:blip r:embed="rId3"/>
                <a:stretch>
                  <a:fillRect l="-130" t="-2222"/>
                </a:stretch>
              </a:blipFill>
            </p:spPr>
            <p:txBody>
              <a:bodyPr/>
              <a:lstStyle/>
              <a:p>
                <a:r>
                  <a:rPr lang="en-US">
                    <a:noFill/>
                  </a:rPr>
                  <a:t> </a:t>
                </a:r>
              </a:p>
            </p:txBody>
          </p:sp>
        </mc:Fallback>
      </mc:AlternateContent>
      <p:pic>
        <p:nvPicPr>
          <p:cNvPr id="1026" name="Picture 2" descr="smallworld · PyPI">
            <a:extLst>
              <a:ext uri="{FF2B5EF4-FFF2-40B4-BE49-F238E27FC236}">
                <a16:creationId xmlns:a16="http://schemas.microsoft.com/office/drawing/2014/main" id="{E89AD870-6FA8-7649-B1DE-2FFDE5A12A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809818"/>
            <a:ext cx="5890054" cy="1963351"/>
          </a:xfrm>
          <a:prstGeom prst="rect">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6C57106-7D87-DF43-BBD0-A54BB0EDE4FE}"/>
              </a:ext>
            </a:extLst>
          </p:cNvPr>
          <p:cNvSpPr txBox="1"/>
          <p:nvPr/>
        </p:nvSpPr>
        <p:spPr>
          <a:xfrm>
            <a:off x="6536724" y="4711236"/>
            <a:ext cx="5078102" cy="1569660"/>
          </a:xfrm>
          <a:prstGeom prst="rect">
            <a:avLst/>
          </a:prstGeom>
          <a:noFill/>
        </p:spPr>
        <p:txBody>
          <a:bodyPr wrap="square" rtlCol="0">
            <a:spAutoFit/>
          </a:bodyPr>
          <a:lstStyle/>
          <a:p>
            <a:r>
              <a:rPr lang="en-US" sz="1600" dirty="0"/>
              <a:t>Watts </a:t>
            </a:r>
            <a:r>
              <a:rPr lang="en-US" sz="1600" dirty="0" err="1"/>
              <a:t>Strogatz</a:t>
            </a:r>
            <a:r>
              <a:rPr lang="en-US" sz="1600" dirty="0"/>
              <a:t> model: From regular, to scale free, to random. Rewiring by changing 𝛃.</a:t>
            </a:r>
          </a:p>
          <a:p>
            <a:r>
              <a:rPr lang="en-US" sz="1600" dirty="0">
                <a:hlinkClick r:id="rId5"/>
              </a:rPr>
              <a:t>https://pypi.org/project/smallworld/</a:t>
            </a:r>
            <a:endParaRPr lang="en-US" sz="1600" dirty="0"/>
          </a:p>
          <a:p>
            <a:r>
              <a:rPr lang="en-US" sz="1600" dirty="0"/>
              <a:t>Watts, D. J., &amp; </a:t>
            </a:r>
            <a:r>
              <a:rPr lang="en-US" sz="1600" dirty="0" err="1"/>
              <a:t>Strogatz</a:t>
            </a:r>
            <a:r>
              <a:rPr lang="en-US" sz="1600" dirty="0"/>
              <a:t>, S. H. (1998). Collective dynamics of ‘small-</a:t>
            </a:r>
            <a:r>
              <a:rPr lang="en-US" sz="1600" dirty="0" err="1"/>
              <a:t>world’networks</a:t>
            </a:r>
            <a:r>
              <a:rPr lang="en-US" sz="1600" dirty="0"/>
              <a:t>. nature, 393(6684), 440.</a:t>
            </a:r>
          </a:p>
          <a:p>
            <a:r>
              <a:rPr lang="en-US" sz="1600" dirty="0">
                <a:solidFill>
                  <a:srgbClr val="7030A0"/>
                </a:solidFill>
              </a:rPr>
              <a:t>https://</a:t>
            </a:r>
            <a:r>
              <a:rPr lang="en-US" sz="1600" dirty="0" err="1">
                <a:solidFill>
                  <a:srgbClr val="7030A0"/>
                </a:solidFill>
              </a:rPr>
              <a:t>chih</a:t>
            </a:r>
            <a:r>
              <a:rPr lang="en-US" sz="1600" dirty="0">
                <a:solidFill>
                  <a:srgbClr val="7030A0"/>
                </a:solidFill>
              </a:rPr>
              <a:t>-ling-</a:t>
            </a:r>
            <a:r>
              <a:rPr lang="en-US" sz="1600" dirty="0" err="1">
                <a:solidFill>
                  <a:srgbClr val="7030A0"/>
                </a:solidFill>
              </a:rPr>
              <a:t>hsu.github.io</a:t>
            </a:r>
            <a:r>
              <a:rPr lang="en-US" sz="1600" dirty="0">
                <a:solidFill>
                  <a:srgbClr val="7030A0"/>
                </a:solidFill>
              </a:rPr>
              <a:t>/2020/05/15/watts-</a:t>
            </a:r>
            <a:r>
              <a:rPr lang="en-US" sz="1600" dirty="0" err="1">
                <a:solidFill>
                  <a:srgbClr val="7030A0"/>
                </a:solidFill>
              </a:rPr>
              <a:t>strogatz</a:t>
            </a:r>
            <a:endParaRPr lang="en-US" sz="1600" dirty="0">
              <a:solidFill>
                <a:srgbClr val="7030A0"/>
              </a:solidFill>
            </a:endParaRPr>
          </a:p>
        </p:txBody>
      </p:sp>
    </p:spTree>
    <p:extLst>
      <p:ext uri="{BB962C8B-B14F-4D97-AF65-F5344CB8AC3E}">
        <p14:creationId xmlns:p14="http://schemas.microsoft.com/office/powerpoint/2010/main" val="857948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ale-free_1120-02.jpg">
            <a:extLst>
              <a:ext uri="{FF2B5EF4-FFF2-40B4-BE49-F238E27FC236}">
                <a16:creationId xmlns:a16="http://schemas.microsoft.com/office/drawing/2014/main" id="{2B22570B-373B-4C47-82CC-1C90E9804D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904" y="12041"/>
            <a:ext cx="10733902" cy="6833918"/>
          </a:xfrm>
          <a:prstGeom prst="rect">
            <a:avLst/>
          </a:prstGeom>
        </p:spPr>
      </p:pic>
      <p:sp>
        <p:nvSpPr>
          <p:cNvPr id="6" name="TextBox 5">
            <a:extLst>
              <a:ext uri="{FF2B5EF4-FFF2-40B4-BE49-F238E27FC236}">
                <a16:creationId xmlns:a16="http://schemas.microsoft.com/office/drawing/2014/main" id="{D3C42369-FE85-BD4B-BE29-A1431E2166AF}"/>
              </a:ext>
            </a:extLst>
          </p:cNvPr>
          <p:cNvSpPr txBox="1"/>
          <p:nvPr/>
        </p:nvSpPr>
        <p:spPr>
          <a:xfrm>
            <a:off x="992543" y="6605947"/>
            <a:ext cx="11561923" cy="276999"/>
          </a:xfrm>
          <a:prstGeom prst="rect">
            <a:avLst/>
          </a:prstGeom>
          <a:noFill/>
        </p:spPr>
        <p:txBody>
          <a:bodyPr wrap="square" rtlCol="0">
            <a:spAutoFit/>
          </a:bodyPr>
          <a:lstStyle/>
          <a:p>
            <a:r>
              <a:rPr lang="en-US" sz="1200" dirty="0"/>
              <a:t>Image from https://</a:t>
            </a:r>
            <a:r>
              <a:rPr lang="en-US" sz="1200" dirty="0" err="1"/>
              <a:t>www.colorado.edu</a:t>
            </a:r>
            <a:r>
              <a:rPr lang="en-US" sz="1200" dirty="0"/>
              <a:t>/</a:t>
            </a:r>
            <a:r>
              <a:rPr lang="en-US" sz="1200" dirty="0" err="1"/>
              <a:t>biofrontiers</a:t>
            </a:r>
            <a:r>
              <a:rPr lang="en-US" sz="1200" dirty="0"/>
              <a:t>/2018/02/15/scant-evidence-power-laws-found-real-world-networks</a:t>
            </a:r>
          </a:p>
        </p:txBody>
      </p:sp>
    </p:spTree>
    <p:extLst>
      <p:ext uri="{BB962C8B-B14F-4D97-AF65-F5344CB8AC3E}">
        <p14:creationId xmlns:p14="http://schemas.microsoft.com/office/powerpoint/2010/main" val="1739100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EEB9D-351E-EF4F-9148-57D2EF0C47F9}"/>
              </a:ext>
            </a:extLst>
          </p:cNvPr>
          <p:cNvSpPr>
            <a:spLocks noGrp="1"/>
          </p:cNvSpPr>
          <p:nvPr>
            <p:ph type="title"/>
          </p:nvPr>
        </p:nvSpPr>
        <p:spPr/>
        <p:txBody>
          <a:bodyPr/>
          <a:lstStyle/>
          <a:p>
            <a:r>
              <a:rPr lang="en-US" dirty="0"/>
              <a:t>Properties of Graphs</a:t>
            </a:r>
          </a:p>
        </p:txBody>
      </p:sp>
      <p:sp>
        <p:nvSpPr>
          <p:cNvPr id="4" name="Content Placeholder 3">
            <a:extLst>
              <a:ext uri="{FF2B5EF4-FFF2-40B4-BE49-F238E27FC236}">
                <a16:creationId xmlns:a16="http://schemas.microsoft.com/office/drawing/2014/main" id="{709E31F6-9A81-7547-9001-9D52818304C6}"/>
              </a:ext>
            </a:extLst>
          </p:cNvPr>
          <p:cNvSpPr>
            <a:spLocks noGrp="1"/>
          </p:cNvSpPr>
          <p:nvPr>
            <p:ph sz="half" idx="2"/>
          </p:nvPr>
        </p:nvSpPr>
        <p:spPr>
          <a:xfrm>
            <a:off x="5210812" y="1809610"/>
            <a:ext cx="6602247" cy="5004487"/>
          </a:xfrm>
        </p:spPr>
        <p:txBody>
          <a:bodyPr>
            <a:normAutofit/>
          </a:bodyPr>
          <a:lstStyle/>
          <a:p>
            <a:r>
              <a:rPr lang="en-US" sz="2000" dirty="0"/>
              <a:t>A </a:t>
            </a:r>
            <a:r>
              <a:rPr lang="en-US" sz="2000" dirty="0">
                <a:solidFill>
                  <a:srgbClr val="7030A0"/>
                </a:solidFill>
              </a:rPr>
              <a:t>path is a sequence of vertices </a:t>
            </a:r>
            <a:r>
              <a:rPr lang="en-US" sz="2000" dirty="0"/>
              <a:t>(v1,v2,v3,..vn), such that consecutive vertices in the sequence have an edge between them.</a:t>
            </a:r>
          </a:p>
          <a:p>
            <a:pPr lvl="1"/>
            <a:r>
              <a:rPr lang="en-US" sz="2000" dirty="0"/>
              <a:t> (B,C,E,F) is a path</a:t>
            </a:r>
          </a:p>
          <a:p>
            <a:pPr lvl="1"/>
            <a:r>
              <a:rPr lang="en-US" sz="2000" dirty="0"/>
              <a:t>(B,C,D) is not a path</a:t>
            </a:r>
          </a:p>
          <a:p>
            <a:r>
              <a:rPr lang="en-US" sz="2000" dirty="0"/>
              <a:t>The </a:t>
            </a:r>
            <a:r>
              <a:rPr lang="en-US" sz="2000" dirty="0">
                <a:solidFill>
                  <a:srgbClr val="7030A0"/>
                </a:solidFill>
              </a:rPr>
              <a:t>length of a path is the number of edges </a:t>
            </a:r>
            <a:r>
              <a:rPr lang="en-US" sz="2000" dirty="0"/>
              <a:t>in the path</a:t>
            </a:r>
          </a:p>
          <a:p>
            <a:pPr lvl="1"/>
            <a:r>
              <a:rPr lang="en-US" sz="2000" dirty="0"/>
              <a:t>Length of path(B,C,E,F) is 3</a:t>
            </a:r>
          </a:p>
          <a:p>
            <a:r>
              <a:rPr lang="en-US" sz="2000" dirty="0"/>
              <a:t>A </a:t>
            </a:r>
            <a:r>
              <a:rPr lang="en-US" sz="2000" dirty="0">
                <a:solidFill>
                  <a:srgbClr val="7030A0"/>
                </a:solidFill>
              </a:rPr>
              <a:t>cycle is a path where the beginning and end vertices are the same</a:t>
            </a:r>
            <a:r>
              <a:rPr lang="en-US" sz="2000" dirty="0"/>
              <a:t>; v1=</a:t>
            </a:r>
            <a:r>
              <a:rPr lang="en-US" sz="2000" dirty="0" err="1"/>
              <a:t>vn</a:t>
            </a:r>
            <a:endParaRPr lang="en-US" sz="2000" dirty="0"/>
          </a:p>
          <a:p>
            <a:pPr lvl="1"/>
            <a:r>
              <a:rPr lang="en-US" sz="2000" dirty="0"/>
              <a:t>(B,C,E,D,B) is a cycle of length 4</a:t>
            </a:r>
          </a:p>
          <a:p>
            <a:pPr lvl="1"/>
            <a:r>
              <a:rPr lang="en-US" sz="2000" dirty="0"/>
              <a:t>(C,E,F) is a cycle of length 3</a:t>
            </a:r>
          </a:p>
          <a:p>
            <a:pPr marL="128016" lvl="1" indent="0">
              <a:buNone/>
            </a:pPr>
            <a:endParaRPr lang="en-US" sz="2000" dirty="0"/>
          </a:p>
          <a:p>
            <a:pPr marL="128016" lvl="1" indent="0">
              <a:buNone/>
            </a:pPr>
            <a:r>
              <a:rPr lang="en-US" sz="2000" dirty="0"/>
              <a:t>A </a:t>
            </a:r>
            <a:r>
              <a:rPr lang="en-US" sz="2000" dirty="0">
                <a:solidFill>
                  <a:srgbClr val="7030A0"/>
                </a:solidFill>
              </a:rPr>
              <a:t>graph is connected</a:t>
            </a:r>
            <a:r>
              <a:rPr lang="en-US" sz="2000" dirty="0"/>
              <a:t> if there is a path between any two vertices in the graph</a:t>
            </a:r>
          </a:p>
          <a:p>
            <a:pPr marL="128016" lvl="1" indent="0">
              <a:buNone/>
            </a:pPr>
            <a:endParaRPr lang="en-US" dirty="0"/>
          </a:p>
          <a:p>
            <a:pPr marL="128016" lvl="1" indent="0">
              <a:buNone/>
            </a:pPr>
            <a:endParaRPr lang="en-US" dirty="0"/>
          </a:p>
        </p:txBody>
      </p:sp>
      <p:grpSp>
        <p:nvGrpSpPr>
          <p:cNvPr id="5" name="Group 4">
            <a:extLst>
              <a:ext uri="{FF2B5EF4-FFF2-40B4-BE49-F238E27FC236}">
                <a16:creationId xmlns:a16="http://schemas.microsoft.com/office/drawing/2014/main" id="{6CBE7C02-E4EF-6C4D-AF4A-4A6ADDE36636}"/>
              </a:ext>
            </a:extLst>
          </p:cNvPr>
          <p:cNvGrpSpPr/>
          <p:nvPr/>
        </p:nvGrpSpPr>
        <p:grpSpPr>
          <a:xfrm>
            <a:off x="760711" y="2313431"/>
            <a:ext cx="3224627" cy="2747487"/>
            <a:chOff x="1336034" y="486251"/>
            <a:chExt cx="4337988" cy="3192242"/>
          </a:xfrm>
        </p:grpSpPr>
        <p:cxnSp>
          <p:nvCxnSpPr>
            <p:cNvPr id="6" name="Straight Connector 5">
              <a:extLst>
                <a:ext uri="{FF2B5EF4-FFF2-40B4-BE49-F238E27FC236}">
                  <a16:creationId xmlns:a16="http://schemas.microsoft.com/office/drawing/2014/main" id="{18A39F5B-7D62-9A43-A8AB-E86762DFCC2E}"/>
                </a:ext>
              </a:extLst>
            </p:cNvPr>
            <p:cNvCxnSpPr/>
            <p:nvPr/>
          </p:nvCxnSpPr>
          <p:spPr>
            <a:xfrm flipV="1">
              <a:off x="1632931" y="874261"/>
              <a:ext cx="956666" cy="89075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sp>
          <p:nvSpPr>
            <p:cNvPr id="7" name="Isosceles Triangle 8">
              <a:extLst>
                <a:ext uri="{FF2B5EF4-FFF2-40B4-BE49-F238E27FC236}">
                  <a16:creationId xmlns:a16="http://schemas.microsoft.com/office/drawing/2014/main" id="{40F47B32-23BB-2944-8918-FA1A0A9C1AF9}"/>
                </a:ext>
              </a:extLst>
            </p:cNvPr>
            <p:cNvSpPr/>
            <p:nvPr/>
          </p:nvSpPr>
          <p:spPr>
            <a:xfrm rot="5400000">
              <a:off x="3999417" y="1904894"/>
              <a:ext cx="1253606" cy="1501812"/>
            </a:xfrm>
            <a:prstGeom prst="triangle">
              <a:avLst>
                <a:gd name="adj" fmla="val 44737"/>
              </a:avLst>
            </a:prstGeom>
            <a:noFill/>
            <a:ln w="38100" cmpd="sng">
              <a:solidFill>
                <a:srgbClr val="FD1CE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68E4FC6-6F28-CB47-B7A3-94E16FF4C23E}"/>
                </a:ext>
              </a:extLst>
            </p:cNvPr>
            <p:cNvSpPr/>
            <p:nvPr/>
          </p:nvSpPr>
          <p:spPr>
            <a:xfrm>
              <a:off x="1632931" y="1765017"/>
              <a:ext cx="2243218" cy="1633054"/>
            </a:xfrm>
            <a:prstGeom prst="rect">
              <a:avLst/>
            </a:prstGeom>
            <a:noFill/>
            <a:ln w="57150" cmpd="sng">
              <a:solidFill>
                <a:srgbClr val="FD1CE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5F53CD5-D018-1F4F-86F5-374262C383EC}"/>
                </a:ext>
              </a:extLst>
            </p:cNvPr>
            <p:cNvSpPr/>
            <p:nvPr/>
          </p:nvSpPr>
          <p:spPr>
            <a:xfrm>
              <a:off x="3579252" y="1550576"/>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90"/>
                  </a:solidFill>
                  <a:latin typeface="Comic Sans MS Bold"/>
                  <a:cs typeface="Comic Sans MS Bold"/>
                </a:rPr>
                <a:t>C</a:t>
              </a:r>
            </a:p>
          </p:txBody>
        </p:sp>
        <p:sp>
          <p:nvSpPr>
            <p:cNvPr id="10" name="Oval 9">
              <a:extLst>
                <a:ext uri="{FF2B5EF4-FFF2-40B4-BE49-F238E27FC236}">
                  <a16:creationId xmlns:a16="http://schemas.microsoft.com/office/drawing/2014/main" id="{9FC30F29-8D52-BF46-ACC4-720EB5F557E8}"/>
                </a:ext>
              </a:extLst>
            </p:cNvPr>
            <p:cNvSpPr/>
            <p:nvPr/>
          </p:nvSpPr>
          <p:spPr>
            <a:xfrm>
              <a:off x="1336034" y="1501089"/>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90"/>
                  </a:solidFill>
                  <a:latin typeface="Comic Sans MS Bold"/>
                  <a:cs typeface="Comic Sans MS Bold"/>
                </a:rPr>
                <a:t>B</a:t>
              </a:r>
            </a:p>
          </p:txBody>
        </p:sp>
        <p:sp>
          <p:nvSpPr>
            <p:cNvPr id="11" name="Oval 10">
              <a:extLst>
                <a:ext uri="{FF2B5EF4-FFF2-40B4-BE49-F238E27FC236}">
                  <a16:creationId xmlns:a16="http://schemas.microsoft.com/office/drawing/2014/main" id="{9261CF1F-CFEB-0647-9735-F5A0AF14DC3A}"/>
                </a:ext>
              </a:extLst>
            </p:cNvPr>
            <p:cNvSpPr/>
            <p:nvPr/>
          </p:nvSpPr>
          <p:spPr>
            <a:xfrm>
              <a:off x="1336034" y="3134143"/>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90"/>
                  </a:solidFill>
                  <a:latin typeface="Comic Sans MS Bold"/>
                  <a:cs typeface="Comic Sans MS Bold"/>
                </a:rPr>
                <a:t>D</a:t>
              </a:r>
            </a:p>
          </p:txBody>
        </p:sp>
        <p:sp>
          <p:nvSpPr>
            <p:cNvPr id="12" name="Oval 11">
              <a:extLst>
                <a:ext uri="{FF2B5EF4-FFF2-40B4-BE49-F238E27FC236}">
                  <a16:creationId xmlns:a16="http://schemas.microsoft.com/office/drawing/2014/main" id="{5542F1F6-B8EE-6541-9AB0-8A57FA6DD3D7}"/>
                </a:ext>
              </a:extLst>
            </p:cNvPr>
            <p:cNvSpPr/>
            <p:nvPr/>
          </p:nvSpPr>
          <p:spPr>
            <a:xfrm>
              <a:off x="3599700" y="3150638"/>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90"/>
                  </a:solidFill>
                  <a:latin typeface="Comic Sans MS Bold"/>
                  <a:cs typeface="Comic Sans MS Bold"/>
                </a:rPr>
                <a:t>E</a:t>
              </a:r>
            </a:p>
          </p:txBody>
        </p:sp>
        <p:sp>
          <p:nvSpPr>
            <p:cNvPr id="13" name="Oval 12">
              <a:extLst>
                <a:ext uri="{FF2B5EF4-FFF2-40B4-BE49-F238E27FC236}">
                  <a16:creationId xmlns:a16="http://schemas.microsoft.com/office/drawing/2014/main" id="{D1BA0009-6F84-3544-A94C-1D10661AA2F8}"/>
                </a:ext>
              </a:extLst>
            </p:cNvPr>
            <p:cNvSpPr/>
            <p:nvPr/>
          </p:nvSpPr>
          <p:spPr>
            <a:xfrm>
              <a:off x="5080229" y="2280318"/>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90"/>
                  </a:solidFill>
                  <a:latin typeface="Comic Sans MS Bold"/>
                  <a:cs typeface="Comic Sans MS Bold"/>
                </a:rPr>
                <a:t>F</a:t>
              </a:r>
            </a:p>
          </p:txBody>
        </p:sp>
        <p:sp>
          <p:nvSpPr>
            <p:cNvPr id="14" name="Oval 13">
              <a:extLst>
                <a:ext uri="{FF2B5EF4-FFF2-40B4-BE49-F238E27FC236}">
                  <a16:creationId xmlns:a16="http://schemas.microsoft.com/office/drawing/2014/main" id="{329F567F-204D-8D47-B58F-B7797FDF0525}"/>
                </a:ext>
              </a:extLst>
            </p:cNvPr>
            <p:cNvSpPr/>
            <p:nvPr/>
          </p:nvSpPr>
          <p:spPr>
            <a:xfrm>
              <a:off x="2556608" y="486251"/>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90"/>
                  </a:solidFill>
                  <a:latin typeface="Comic Sans MS Bold"/>
                  <a:cs typeface="Comic Sans MS Bold"/>
                </a:rPr>
                <a:t>A</a:t>
              </a:r>
            </a:p>
          </p:txBody>
        </p:sp>
      </p:grpSp>
    </p:spTree>
    <p:extLst>
      <p:ext uri="{BB962C8B-B14F-4D97-AF65-F5344CB8AC3E}">
        <p14:creationId xmlns:p14="http://schemas.microsoft.com/office/powerpoint/2010/main" val="3320217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EEB9D-351E-EF4F-9148-57D2EF0C47F9}"/>
              </a:ext>
            </a:extLst>
          </p:cNvPr>
          <p:cNvSpPr>
            <a:spLocks noGrp="1"/>
          </p:cNvSpPr>
          <p:nvPr>
            <p:ph type="title"/>
          </p:nvPr>
        </p:nvSpPr>
        <p:spPr>
          <a:xfrm>
            <a:off x="209740" y="31914"/>
            <a:ext cx="9720072" cy="1499616"/>
          </a:xfrm>
        </p:spPr>
        <p:txBody>
          <a:bodyPr/>
          <a:lstStyle/>
          <a:p>
            <a:r>
              <a:rPr lang="en-US" dirty="0"/>
              <a:t>Properties of Graphs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09E31F6-9A81-7547-9001-9D52818304C6}"/>
                  </a:ext>
                </a:extLst>
              </p:cNvPr>
              <p:cNvSpPr>
                <a:spLocks noGrp="1"/>
              </p:cNvSpPr>
              <p:nvPr>
                <p:ph sz="half" idx="2"/>
              </p:nvPr>
            </p:nvSpPr>
            <p:spPr>
              <a:xfrm>
                <a:off x="4126087" y="1100139"/>
                <a:ext cx="8093984" cy="5725947"/>
              </a:xfrm>
            </p:spPr>
            <p:txBody>
              <a:bodyPr>
                <a:normAutofit fontScale="40000" lnSpcReduction="20000"/>
              </a:bodyPr>
              <a:lstStyle/>
              <a:p>
                <a:pPr marL="0" indent="0">
                  <a:buNone/>
                </a:pPr>
                <a:r>
                  <a:rPr lang="en-US" sz="4500" dirty="0"/>
                  <a:t>The </a:t>
                </a:r>
                <a:r>
                  <a:rPr lang="en-US" sz="4500" dirty="0">
                    <a:solidFill>
                      <a:srgbClr val="7030A0"/>
                    </a:solidFill>
                  </a:rPr>
                  <a:t>distance between two vertices</a:t>
                </a:r>
                <a:r>
                  <a:rPr lang="en-US" sz="4500" dirty="0"/>
                  <a:t>, u and v, d(</a:t>
                </a:r>
                <a:r>
                  <a:rPr lang="en-US" sz="4500" dirty="0" err="1"/>
                  <a:t>u,v</a:t>
                </a:r>
                <a:r>
                  <a:rPr lang="en-US" sz="4500" dirty="0"/>
                  <a:t>),  is the shortest path between them.</a:t>
                </a:r>
              </a:p>
              <a:p>
                <a:pPr marL="0" indent="0">
                  <a:buNone/>
                </a:pPr>
                <a:r>
                  <a:rPr lang="en-US" sz="4500" dirty="0"/>
                  <a:t>The</a:t>
                </a:r>
                <a:r>
                  <a:rPr lang="en-US" sz="4500" dirty="0">
                    <a:solidFill>
                      <a:srgbClr val="7030A0"/>
                    </a:solidFill>
                  </a:rPr>
                  <a:t> eccentricity of a vertex</a:t>
                </a:r>
                <a:r>
                  <a:rPr lang="en-US" sz="4500" dirty="0"/>
                  <a:t>, v, 𝜀(v) is the longest distance from it to any other vertex </a:t>
                </a:r>
              </a:p>
              <a:p>
                <a:pPr lvl="1"/>
                <a14:m>
                  <m:oMath xmlns:m="http://schemas.openxmlformats.org/officeDocument/2006/math">
                    <m:r>
                      <a:rPr lang="en-US" sz="4500" i="1" smtClean="0">
                        <a:latin typeface="Cambria Math" panose="02040503050406030204" pitchFamily="18" charset="0"/>
                      </a:rPr>
                      <m:t>𝜀</m:t>
                    </m:r>
                    <m:d>
                      <m:dPr>
                        <m:ctrlPr>
                          <a:rPr lang="en-US" sz="4500" b="0" i="1" smtClean="0">
                            <a:latin typeface="Cambria Math" panose="02040503050406030204" pitchFamily="18" charset="0"/>
                          </a:rPr>
                        </m:ctrlPr>
                      </m:dPr>
                      <m:e>
                        <m:r>
                          <a:rPr lang="en-US" sz="4500" b="0" i="1" smtClean="0">
                            <a:latin typeface="Cambria Math" panose="02040503050406030204" pitchFamily="18" charset="0"/>
                          </a:rPr>
                          <m:t>𝑣</m:t>
                        </m:r>
                      </m:e>
                    </m:d>
                    <m:r>
                      <a:rPr lang="en-US" sz="4500" b="0" i="1" smtClean="0">
                        <a:latin typeface="Cambria Math" panose="02040503050406030204" pitchFamily="18" charset="0"/>
                      </a:rPr>
                      <m:t>=</m:t>
                    </m:r>
                    <m:func>
                      <m:funcPr>
                        <m:ctrlPr>
                          <a:rPr lang="en-US" sz="4500" b="0" i="1" smtClean="0">
                            <a:latin typeface="Cambria Math" panose="02040503050406030204" pitchFamily="18" charset="0"/>
                          </a:rPr>
                        </m:ctrlPr>
                      </m:funcPr>
                      <m:fName>
                        <m:limLow>
                          <m:limLowPr>
                            <m:ctrlPr>
                              <a:rPr lang="en-US" sz="4500" b="0" i="1" smtClean="0">
                                <a:latin typeface="Cambria Math" panose="02040503050406030204" pitchFamily="18" charset="0"/>
                              </a:rPr>
                            </m:ctrlPr>
                          </m:limLowPr>
                          <m:e>
                            <m:r>
                              <m:rPr>
                                <m:sty m:val="p"/>
                              </m:rPr>
                              <a:rPr lang="en-US" sz="4500" b="0" i="0" smtClean="0">
                                <a:latin typeface="Cambria Math" panose="02040503050406030204" pitchFamily="18" charset="0"/>
                              </a:rPr>
                              <m:t>max</m:t>
                            </m:r>
                          </m:e>
                          <m:lim>
                            <m:r>
                              <a:rPr lang="en-US" sz="4500" b="0" i="1" smtClean="0">
                                <a:latin typeface="Cambria Math" panose="02040503050406030204" pitchFamily="18" charset="0"/>
                              </a:rPr>
                              <m:t>𝑢</m:t>
                            </m:r>
                          </m:lim>
                        </m:limLow>
                      </m:fName>
                      <m:e>
                        <m:r>
                          <a:rPr lang="en-US" sz="4500" b="0" i="1" smtClean="0">
                            <a:latin typeface="Cambria Math" panose="02040503050406030204" pitchFamily="18" charset="0"/>
                          </a:rPr>
                          <m:t>𝑑</m:t>
                        </m:r>
                        <m:r>
                          <a:rPr lang="en-US" sz="4500" b="0" i="1" smtClean="0">
                            <a:latin typeface="Cambria Math" panose="02040503050406030204" pitchFamily="18" charset="0"/>
                          </a:rPr>
                          <m:t>(</m:t>
                        </m:r>
                        <m:r>
                          <a:rPr lang="en-US" sz="4500" b="0" i="1" smtClean="0">
                            <a:latin typeface="Cambria Math" panose="02040503050406030204" pitchFamily="18" charset="0"/>
                          </a:rPr>
                          <m:t>𝑣</m:t>
                        </m:r>
                        <m:r>
                          <a:rPr lang="en-US" sz="4500" b="0" i="1" smtClean="0">
                            <a:latin typeface="Cambria Math" panose="02040503050406030204" pitchFamily="18" charset="0"/>
                          </a:rPr>
                          <m:t>,</m:t>
                        </m:r>
                        <m:r>
                          <a:rPr lang="en-US" sz="4500" b="0" i="1" smtClean="0">
                            <a:latin typeface="Cambria Math" panose="02040503050406030204" pitchFamily="18" charset="0"/>
                          </a:rPr>
                          <m:t>𝑢</m:t>
                        </m:r>
                        <m:r>
                          <a:rPr lang="en-US" sz="4500" b="0" i="1" smtClean="0">
                            <a:latin typeface="Cambria Math" panose="02040503050406030204" pitchFamily="18" charset="0"/>
                          </a:rPr>
                          <m:t>)</m:t>
                        </m:r>
                      </m:e>
                    </m:func>
                  </m:oMath>
                </a14:m>
                <a:endParaRPr lang="en-US" sz="4500" dirty="0"/>
              </a:p>
              <a:p>
                <a:pPr lvl="1"/>
                <a:r>
                  <a:rPr lang="en-US" sz="4500" dirty="0"/>
                  <a:t>𝜀(A)=3 (d(A,E); d(A,F))</a:t>
                </a:r>
              </a:p>
              <a:p>
                <a:r>
                  <a:rPr lang="en-US" sz="4500" dirty="0"/>
                  <a:t>The </a:t>
                </a:r>
                <a:r>
                  <a:rPr lang="en-US" sz="4500" dirty="0">
                    <a:solidFill>
                      <a:srgbClr val="7030A0"/>
                    </a:solidFill>
                  </a:rPr>
                  <a:t>radius of a graph</a:t>
                </a:r>
                <a:r>
                  <a:rPr lang="en-US" sz="4500" dirty="0"/>
                  <a:t>, r, is the minimum eccentricity among all the vertices</a:t>
                </a:r>
              </a:p>
              <a:p>
                <a:pPr lvl="1"/>
                <a14:m>
                  <m:oMath xmlns:m="http://schemas.openxmlformats.org/officeDocument/2006/math">
                    <m:r>
                      <m:rPr>
                        <m:nor/>
                      </m:rPr>
                      <a:rPr lang="en-US" sz="4500" dirty="0"/>
                      <m:t>𝕣</m:t>
                    </m:r>
                    <m:r>
                      <a:rPr lang="en-US" sz="4500" i="1">
                        <a:latin typeface="Cambria Math" panose="02040503050406030204" pitchFamily="18" charset="0"/>
                      </a:rPr>
                      <m:t>=</m:t>
                    </m:r>
                    <m:func>
                      <m:funcPr>
                        <m:ctrlPr>
                          <a:rPr lang="en-US" sz="4500" i="1">
                            <a:latin typeface="Cambria Math" panose="02040503050406030204" pitchFamily="18" charset="0"/>
                          </a:rPr>
                        </m:ctrlPr>
                      </m:funcPr>
                      <m:fName>
                        <m:limLow>
                          <m:limLowPr>
                            <m:ctrlPr>
                              <a:rPr lang="en-US" sz="4500" i="1">
                                <a:latin typeface="Cambria Math" panose="02040503050406030204" pitchFamily="18" charset="0"/>
                              </a:rPr>
                            </m:ctrlPr>
                          </m:limLowPr>
                          <m:e>
                            <m:r>
                              <m:rPr>
                                <m:sty m:val="p"/>
                              </m:rPr>
                              <a:rPr lang="en-US" sz="4500" b="0" i="0" smtClean="0">
                                <a:latin typeface="Cambria Math" panose="02040503050406030204" pitchFamily="18" charset="0"/>
                              </a:rPr>
                              <m:t>min</m:t>
                            </m:r>
                            <m:r>
                              <m:rPr>
                                <m:sty m:val="p"/>
                              </m:rPr>
                              <a:rPr lang="en-US" sz="4500">
                                <a:latin typeface="Cambria Math" panose="02040503050406030204" pitchFamily="18" charset="0"/>
                              </a:rPr>
                              <m:t>max</m:t>
                            </m:r>
                          </m:e>
                          <m:lim>
                            <m:r>
                              <a:rPr lang="en-US" sz="4500" b="0" i="1" smtClean="0">
                                <a:latin typeface="Cambria Math" panose="02040503050406030204" pitchFamily="18" charset="0"/>
                              </a:rPr>
                              <m:t>𝑣</m:t>
                            </m:r>
                            <m:r>
                              <a:rPr lang="en-US" sz="4500" b="0" i="1" smtClean="0">
                                <a:latin typeface="Cambria Math" panose="02040503050406030204" pitchFamily="18" charset="0"/>
                              </a:rPr>
                              <m:t> </m:t>
                            </m:r>
                            <m:r>
                              <a:rPr lang="en-US" sz="4500" i="1">
                                <a:latin typeface="Cambria Math" panose="02040503050406030204" pitchFamily="18" charset="0"/>
                              </a:rPr>
                              <m:t>𝑢</m:t>
                            </m:r>
                          </m:lim>
                        </m:limLow>
                      </m:fName>
                      <m:e>
                        <m:r>
                          <a:rPr lang="en-US" sz="4500" i="1">
                            <a:latin typeface="Cambria Math" panose="02040503050406030204" pitchFamily="18" charset="0"/>
                          </a:rPr>
                          <m:t>𝑑</m:t>
                        </m:r>
                        <m:r>
                          <a:rPr lang="en-US" sz="4500" i="1">
                            <a:latin typeface="Cambria Math" panose="02040503050406030204" pitchFamily="18" charset="0"/>
                          </a:rPr>
                          <m:t>(</m:t>
                        </m:r>
                        <m:r>
                          <a:rPr lang="en-US" sz="4500" i="1">
                            <a:latin typeface="Cambria Math" panose="02040503050406030204" pitchFamily="18" charset="0"/>
                          </a:rPr>
                          <m:t>𝑣</m:t>
                        </m:r>
                        <m:r>
                          <a:rPr lang="en-US" sz="4500" i="1">
                            <a:latin typeface="Cambria Math" panose="02040503050406030204" pitchFamily="18" charset="0"/>
                          </a:rPr>
                          <m:t>,</m:t>
                        </m:r>
                        <m:r>
                          <a:rPr lang="en-US" sz="4500" i="1">
                            <a:latin typeface="Cambria Math" panose="02040503050406030204" pitchFamily="18" charset="0"/>
                          </a:rPr>
                          <m:t>𝑢</m:t>
                        </m:r>
                        <m:r>
                          <a:rPr lang="en-US" sz="4500" i="1">
                            <a:latin typeface="Cambria Math" panose="02040503050406030204" pitchFamily="18" charset="0"/>
                          </a:rPr>
                          <m:t>)</m:t>
                        </m:r>
                      </m:e>
                    </m:func>
                  </m:oMath>
                </a14:m>
                <a:endParaRPr lang="en-US" sz="4500" dirty="0"/>
              </a:p>
              <a:p>
                <a:pPr lvl="1"/>
                <a:r>
                  <a:rPr lang="en-US" sz="4500" dirty="0"/>
                  <a:t>𝕣=2 because 𝜀(C)=2 </a:t>
                </a:r>
              </a:p>
              <a:p>
                <a:pPr lvl="1"/>
                <a:r>
                  <a:rPr lang="en-US" sz="4500" dirty="0"/>
                  <a:t>A central vertex is one whose eccentricity is equal to the radius of the graph</a:t>
                </a:r>
              </a:p>
              <a:p>
                <a:r>
                  <a:rPr lang="en-US" sz="4500" dirty="0"/>
                  <a:t>The </a:t>
                </a:r>
                <a:r>
                  <a:rPr lang="en-US" sz="4500" dirty="0">
                    <a:solidFill>
                      <a:srgbClr val="7030A0"/>
                    </a:solidFill>
                  </a:rPr>
                  <a:t>diameter of a graph</a:t>
                </a:r>
                <a:r>
                  <a:rPr lang="en-US" sz="4500" dirty="0"/>
                  <a:t>, r, is the maximum eccentricity among all the vertices</a:t>
                </a:r>
              </a:p>
              <a:p>
                <a:pPr lvl="1"/>
                <a:r>
                  <a:rPr lang="en-US" sz="4500" dirty="0"/>
                  <a:t>𝕕</a:t>
                </a:r>
                <a14:m>
                  <m:oMath xmlns:m="http://schemas.openxmlformats.org/officeDocument/2006/math">
                    <m:r>
                      <a:rPr lang="en-US" sz="4500" i="1">
                        <a:latin typeface="Cambria Math" panose="02040503050406030204" pitchFamily="18" charset="0"/>
                      </a:rPr>
                      <m:t>=</m:t>
                    </m:r>
                    <m:func>
                      <m:funcPr>
                        <m:ctrlPr>
                          <a:rPr lang="en-US" sz="4500" i="1">
                            <a:latin typeface="Cambria Math" panose="02040503050406030204" pitchFamily="18" charset="0"/>
                          </a:rPr>
                        </m:ctrlPr>
                      </m:funcPr>
                      <m:fName>
                        <m:limLow>
                          <m:limLowPr>
                            <m:ctrlPr>
                              <a:rPr lang="en-US" sz="4500" i="1">
                                <a:latin typeface="Cambria Math" panose="02040503050406030204" pitchFamily="18" charset="0"/>
                              </a:rPr>
                            </m:ctrlPr>
                          </m:limLowPr>
                          <m:e>
                            <m:r>
                              <m:rPr>
                                <m:sty m:val="p"/>
                              </m:rPr>
                              <a:rPr lang="en-US" sz="4500">
                                <a:latin typeface="Cambria Math" panose="02040503050406030204" pitchFamily="18" charset="0"/>
                              </a:rPr>
                              <m:t>m</m:t>
                            </m:r>
                            <m:r>
                              <m:rPr>
                                <m:sty m:val="p"/>
                              </m:rPr>
                              <a:rPr lang="en-US" sz="4500" b="0" i="0" smtClean="0">
                                <a:latin typeface="Cambria Math" panose="02040503050406030204" pitchFamily="18" charset="0"/>
                              </a:rPr>
                              <m:t>ax</m:t>
                            </m:r>
                            <m:r>
                              <m:rPr>
                                <m:sty m:val="p"/>
                              </m:rPr>
                              <a:rPr lang="en-US" sz="4500">
                                <a:latin typeface="Cambria Math" panose="02040503050406030204" pitchFamily="18" charset="0"/>
                              </a:rPr>
                              <m:t>max</m:t>
                            </m:r>
                          </m:e>
                          <m:lim>
                            <m:r>
                              <a:rPr lang="en-US" sz="4500" i="1">
                                <a:latin typeface="Cambria Math" panose="02040503050406030204" pitchFamily="18" charset="0"/>
                              </a:rPr>
                              <m:t>𝑣</m:t>
                            </m:r>
                            <m:r>
                              <a:rPr lang="en-US" sz="4500" i="1">
                                <a:latin typeface="Cambria Math" panose="02040503050406030204" pitchFamily="18" charset="0"/>
                              </a:rPr>
                              <m:t> </m:t>
                            </m:r>
                            <m:r>
                              <a:rPr lang="en-US" sz="4500" i="1">
                                <a:latin typeface="Cambria Math" panose="02040503050406030204" pitchFamily="18" charset="0"/>
                              </a:rPr>
                              <m:t>𝑢</m:t>
                            </m:r>
                          </m:lim>
                        </m:limLow>
                      </m:fName>
                      <m:e>
                        <m:r>
                          <a:rPr lang="en-US" sz="4500" i="1">
                            <a:latin typeface="Cambria Math" panose="02040503050406030204" pitchFamily="18" charset="0"/>
                          </a:rPr>
                          <m:t>𝑑</m:t>
                        </m:r>
                        <m:r>
                          <a:rPr lang="en-US" sz="4500" i="1">
                            <a:latin typeface="Cambria Math" panose="02040503050406030204" pitchFamily="18" charset="0"/>
                          </a:rPr>
                          <m:t>(</m:t>
                        </m:r>
                        <m:r>
                          <a:rPr lang="en-US" sz="4500" i="1">
                            <a:latin typeface="Cambria Math" panose="02040503050406030204" pitchFamily="18" charset="0"/>
                          </a:rPr>
                          <m:t>𝑣</m:t>
                        </m:r>
                        <m:r>
                          <a:rPr lang="en-US" sz="4500" i="1">
                            <a:latin typeface="Cambria Math" panose="02040503050406030204" pitchFamily="18" charset="0"/>
                          </a:rPr>
                          <m:t>,</m:t>
                        </m:r>
                        <m:r>
                          <a:rPr lang="en-US" sz="4500" i="1">
                            <a:latin typeface="Cambria Math" panose="02040503050406030204" pitchFamily="18" charset="0"/>
                          </a:rPr>
                          <m:t>𝑢</m:t>
                        </m:r>
                        <m:r>
                          <a:rPr lang="en-US" sz="4500" i="1">
                            <a:latin typeface="Cambria Math" panose="02040503050406030204" pitchFamily="18" charset="0"/>
                          </a:rPr>
                          <m:t>)</m:t>
                        </m:r>
                      </m:e>
                    </m:func>
                  </m:oMath>
                </a14:m>
                <a:endParaRPr lang="en-US" sz="4500" dirty="0"/>
              </a:p>
              <a:p>
                <a:pPr lvl="1"/>
                <a:r>
                  <a:rPr lang="en-US" sz="4500" dirty="0"/>
                  <a:t>𝕕 =3 because 𝜀(A)=3 </a:t>
                </a:r>
              </a:p>
              <a:p>
                <a:pPr lvl="1"/>
                <a:r>
                  <a:rPr lang="en-US" sz="4500" dirty="0"/>
                  <a:t>A peripheral vertex is one whose eccentricity is equal to the diameter of the graph</a:t>
                </a:r>
              </a:p>
              <a:p>
                <a:r>
                  <a:rPr lang="en-US" sz="4500" dirty="0"/>
                  <a:t>The </a:t>
                </a:r>
                <a:r>
                  <a:rPr lang="en-US" sz="4500" dirty="0">
                    <a:solidFill>
                      <a:srgbClr val="7030A0"/>
                    </a:solidFill>
                  </a:rPr>
                  <a:t>girth of a graph </a:t>
                </a:r>
                <a:r>
                  <a:rPr lang="en-US" sz="4500" dirty="0"/>
                  <a:t>is the length of the shortest unbroken cycle in the graph</a:t>
                </a:r>
              </a:p>
              <a:p>
                <a:pPr lvl="1"/>
                <a:r>
                  <a:rPr lang="en-US" sz="4500" dirty="0"/>
                  <a:t>The girth of the given graph is 3 (C,E,F,C)</a:t>
                </a:r>
              </a:p>
              <a:p>
                <a:r>
                  <a:rPr lang="en-US" sz="4500" dirty="0"/>
                  <a:t>The </a:t>
                </a:r>
                <a:r>
                  <a:rPr lang="en-US" sz="4500" dirty="0">
                    <a:solidFill>
                      <a:srgbClr val="7030A0"/>
                    </a:solidFill>
                  </a:rPr>
                  <a:t>circumference of a graph </a:t>
                </a:r>
                <a:r>
                  <a:rPr lang="en-US" sz="4500" dirty="0"/>
                  <a:t>is the length of the longest unbroken cycle in the graph</a:t>
                </a:r>
              </a:p>
              <a:p>
                <a:pPr lvl="1"/>
                <a:r>
                  <a:rPr lang="en-US" sz="4500" dirty="0"/>
                  <a:t>The circumference of the given graph is 4 (B,C,D,E)</a:t>
                </a:r>
              </a:p>
              <a:p>
                <a:pPr lvl="1"/>
                <a:endParaRPr lang="en-US" sz="2200" dirty="0"/>
              </a:p>
              <a:p>
                <a:endParaRPr lang="en-US" dirty="0"/>
              </a:p>
              <a:p>
                <a:pPr marL="128016" lvl="1" indent="0">
                  <a:buNone/>
                </a:pPr>
                <a:endParaRPr lang="en-US" dirty="0"/>
              </a:p>
            </p:txBody>
          </p:sp>
        </mc:Choice>
        <mc:Fallback xmlns="">
          <p:sp>
            <p:nvSpPr>
              <p:cNvPr id="4" name="Content Placeholder 3">
                <a:extLst>
                  <a:ext uri="{FF2B5EF4-FFF2-40B4-BE49-F238E27FC236}">
                    <a16:creationId xmlns:a16="http://schemas.microsoft.com/office/drawing/2014/main" id="{709E31F6-9A81-7547-9001-9D52818304C6}"/>
                  </a:ext>
                </a:extLst>
              </p:cNvPr>
              <p:cNvSpPr>
                <a:spLocks noGrp="1" noRot="1" noChangeAspect="1" noMove="1" noResize="1" noEditPoints="1" noAdjustHandles="1" noChangeArrowheads="1" noChangeShapeType="1" noTextEdit="1"/>
              </p:cNvSpPr>
              <p:nvPr>
                <p:ph sz="half" idx="2"/>
              </p:nvPr>
            </p:nvSpPr>
            <p:spPr>
              <a:xfrm>
                <a:off x="4126087" y="1100139"/>
                <a:ext cx="8093984" cy="5725947"/>
              </a:xfrm>
              <a:blipFill>
                <a:blip r:embed="rId2"/>
                <a:stretch>
                  <a:fillRect l="-1095" t="-1770"/>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6CBE7C02-E4EF-6C4D-AF4A-4A6ADDE36636}"/>
              </a:ext>
            </a:extLst>
          </p:cNvPr>
          <p:cNvGrpSpPr/>
          <p:nvPr/>
        </p:nvGrpSpPr>
        <p:grpSpPr>
          <a:xfrm>
            <a:off x="760711" y="2313431"/>
            <a:ext cx="3224627" cy="2747487"/>
            <a:chOff x="1336034" y="486251"/>
            <a:chExt cx="4337988" cy="3192242"/>
          </a:xfrm>
        </p:grpSpPr>
        <p:cxnSp>
          <p:nvCxnSpPr>
            <p:cNvPr id="6" name="Straight Connector 5">
              <a:extLst>
                <a:ext uri="{FF2B5EF4-FFF2-40B4-BE49-F238E27FC236}">
                  <a16:creationId xmlns:a16="http://schemas.microsoft.com/office/drawing/2014/main" id="{18A39F5B-7D62-9A43-A8AB-E86762DFCC2E}"/>
                </a:ext>
              </a:extLst>
            </p:cNvPr>
            <p:cNvCxnSpPr/>
            <p:nvPr/>
          </p:nvCxnSpPr>
          <p:spPr>
            <a:xfrm flipV="1">
              <a:off x="1632931" y="874261"/>
              <a:ext cx="956666" cy="890756"/>
            </a:xfrm>
            <a:prstGeom prst="line">
              <a:avLst/>
            </a:prstGeom>
            <a:ln w="57150" cmpd="sng">
              <a:solidFill>
                <a:srgbClr val="FD1CE8"/>
              </a:solidFill>
            </a:ln>
          </p:spPr>
          <p:style>
            <a:lnRef idx="2">
              <a:schemeClr val="accent1"/>
            </a:lnRef>
            <a:fillRef idx="0">
              <a:schemeClr val="accent1"/>
            </a:fillRef>
            <a:effectRef idx="1">
              <a:schemeClr val="accent1"/>
            </a:effectRef>
            <a:fontRef idx="minor">
              <a:schemeClr val="tx1"/>
            </a:fontRef>
          </p:style>
        </p:cxnSp>
        <p:sp>
          <p:nvSpPr>
            <p:cNvPr id="7" name="Isosceles Triangle 8">
              <a:extLst>
                <a:ext uri="{FF2B5EF4-FFF2-40B4-BE49-F238E27FC236}">
                  <a16:creationId xmlns:a16="http://schemas.microsoft.com/office/drawing/2014/main" id="{40F47B32-23BB-2944-8918-FA1A0A9C1AF9}"/>
                </a:ext>
              </a:extLst>
            </p:cNvPr>
            <p:cNvSpPr/>
            <p:nvPr/>
          </p:nvSpPr>
          <p:spPr>
            <a:xfrm rot="5400000">
              <a:off x="3999417" y="1904894"/>
              <a:ext cx="1253606" cy="1501812"/>
            </a:xfrm>
            <a:prstGeom prst="triangle">
              <a:avLst>
                <a:gd name="adj" fmla="val 44737"/>
              </a:avLst>
            </a:prstGeom>
            <a:noFill/>
            <a:ln w="38100" cmpd="sng">
              <a:solidFill>
                <a:srgbClr val="FD1CE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68E4FC6-6F28-CB47-B7A3-94E16FF4C23E}"/>
                </a:ext>
              </a:extLst>
            </p:cNvPr>
            <p:cNvSpPr/>
            <p:nvPr/>
          </p:nvSpPr>
          <p:spPr>
            <a:xfrm>
              <a:off x="1632931" y="1765017"/>
              <a:ext cx="2243218" cy="1633054"/>
            </a:xfrm>
            <a:prstGeom prst="rect">
              <a:avLst/>
            </a:prstGeom>
            <a:noFill/>
            <a:ln w="57150" cmpd="sng">
              <a:solidFill>
                <a:srgbClr val="FD1CE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5F53CD5-D018-1F4F-86F5-374262C383EC}"/>
                </a:ext>
              </a:extLst>
            </p:cNvPr>
            <p:cNvSpPr/>
            <p:nvPr/>
          </p:nvSpPr>
          <p:spPr>
            <a:xfrm>
              <a:off x="3579252" y="1550576"/>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90"/>
                  </a:solidFill>
                  <a:latin typeface="Comic Sans MS Bold"/>
                  <a:cs typeface="Comic Sans MS Bold"/>
                </a:rPr>
                <a:t>C</a:t>
              </a:r>
            </a:p>
          </p:txBody>
        </p:sp>
        <p:sp>
          <p:nvSpPr>
            <p:cNvPr id="10" name="Oval 9">
              <a:extLst>
                <a:ext uri="{FF2B5EF4-FFF2-40B4-BE49-F238E27FC236}">
                  <a16:creationId xmlns:a16="http://schemas.microsoft.com/office/drawing/2014/main" id="{9FC30F29-8D52-BF46-ACC4-720EB5F557E8}"/>
                </a:ext>
              </a:extLst>
            </p:cNvPr>
            <p:cNvSpPr/>
            <p:nvPr/>
          </p:nvSpPr>
          <p:spPr>
            <a:xfrm>
              <a:off x="1336034" y="1501089"/>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90"/>
                  </a:solidFill>
                  <a:latin typeface="Comic Sans MS Bold"/>
                  <a:cs typeface="Comic Sans MS Bold"/>
                </a:rPr>
                <a:t>B</a:t>
              </a:r>
            </a:p>
          </p:txBody>
        </p:sp>
        <p:sp>
          <p:nvSpPr>
            <p:cNvPr id="11" name="Oval 10">
              <a:extLst>
                <a:ext uri="{FF2B5EF4-FFF2-40B4-BE49-F238E27FC236}">
                  <a16:creationId xmlns:a16="http://schemas.microsoft.com/office/drawing/2014/main" id="{9261CF1F-CFEB-0647-9735-F5A0AF14DC3A}"/>
                </a:ext>
              </a:extLst>
            </p:cNvPr>
            <p:cNvSpPr/>
            <p:nvPr/>
          </p:nvSpPr>
          <p:spPr>
            <a:xfrm>
              <a:off x="1336034" y="3134143"/>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90"/>
                  </a:solidFill>
                  <a:latin typeface="Comic Sans MS Bold"/>
                  <a:cs typeface="Comic Sans MS Bold"/>
                </a:rPr>
                <a:t>D</a:t>
              </a:r>
            </a:p>
          </p:txBody>
        </p:sp>
        <p:sp>
          <p:nvSpPr>
            <p:cNvPr id="12" name="Oval 11">
              <a:extLst>
                <a:ext uri="{FF2B5EF4-FFF2-40B4-BE49-F238E27FC236}">
                  <a16:creationId xmlns:a16="http://schemas.microsoft.com/office/drawing/2014/main" id="{5542F1F6-B8EE-6541-9AB0-8A57FA6DD3D7}"/>
                </a:ext>
              </a:extLst>
            </p:cNvPr>
            <p:cNvSpPr/>
            <p:nvPr/>
          </p:nvSpPr>
          <p:spPr>
            <a:xfrm>
              <a:off x="3599700" y="3150638"/>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90"/>
                  </a:solidFill>
                  <a:latin typeface="Comic Sans MS Bold"/>
                  <a:cs typeface="Comic Sans MS Bold"/>
                </a:rPr>
                <a:t>E</a:t>
              </a:r>
            </a:p>
          </p:txBody>
        </p:sp>
        <p:sp>
          <p:nvSpPr>
            <p:cNvPr id="13" name="Oval 12">
              <a:extLst>
                <a:ext uri="{FF2B5EF4-FFF2-40B4-BE49-F238E27FC236}">
                  <a16:creationId xmlns:a16="http://schemas.microsoft.com/office/drawing/2014/main" id="{D1BA0009-6F84-3544-A94C-1D10661AA2F8}"/>
                </a:ext>
              </a:extLst>
            </p:cNvPr>
            <p:cNvSpPr/>
            <p:nvPr/>
          </p:nvSpPr>
          <p:spPr>
            <a:xfrm>
              <a:off x="5080229" y="2280318"/>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90"/>
                  </a:solidFill>
                  <a:latin typeface="Comic Sans MS Bold"/>
                  <a:cs typeface="Comic Sans MS Bold"/>
                </a:rPr>
                <a:t>F</a:t>
              </a:r>
            </a:p>
          </p:txBody>
        </p:sp>
        <p:sp>
          <p:nvSpPr>
            <p:cNvPr id="14" name="Oval 13">
              <a:extLst>
                <a:ext uri="{FF2B5EF4-FFF2-40B4-BE49-F238E27FC236}">
                  <a16:creationId xmlns:a16="http://schemas.microsoft.com/office/drawing/2014/main" id="{329F567F-204D-8D47-B58F-B7797FDF0525}"/>
                </a:ext>
              </a:extLst>
            </p:cNvPr>
            <p:cNvSpPr/>
            <p:nvPr/>
          </p:nvSpPr>
          <p:spPr>
            <a:xfrm>
              <a:off x="2556608" y="486251"/>
              <a:ext cx="593793" cy="527855"/>
            </a:xfrm>
            <a:prstGeom prst="ellipse">
              <a:avLst/>
            </a:prstGeom>
            <a:solidFill>
              <a:srgbClr val="FFFFFF"/>
            </a:solidFill>
            <a:ln w="57150" cmpd="sng">
              <a:solidFill>
                <a:srgbClr val="FD711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90"/>
                  </a:solidFill>
                  <a:latin typeface="Comic Sans MS Bold"/>
                  <a:cs typeface="Comic Sans MS Bold"/>
                </a:rPr>
                <a:t>A</a:t>
              </a:r>
            </a:p>
          </p:txBody>
        </p:sp>
      </p:grpSp>
    </p:spTree>
    <p:extLst>
      <p:ext uri="{BB962C8B-B14F-4D97-AF65-F5344CB8AC3E}">
        <p14:creationId xmlns:p14="http://schemas.microsoft.com/office/powerpoint/2010/main" val="1314137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3364CBF-0351-FB45-AA4E-95491CCB37A5}"/>
              </a:ext>
            </a:extLst>
          </p:cNvPr>
          <p:cNvSpPr>
            <a:spLocks noGrp="1"/>
          </p:cNvSpPr>
          <p:nvPr>
            <p:ph type="title"/>
          </p:nvPr>
        </p:nvSpPr>
        <p:spPr/>
        <p:txBody>
          <a:bodyPr/>
          <a:lstStyle/>
          <a:p>
            <a:r>
              <a:rPr lang="en-US" dirty="0"/>
              <a:t>In Class Exercise: Prove the Following</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FF32DE40-080E-B145-9B6D-2D382BB8936D}"/>
                  </a:ext>
                </a:extLst>
              </p:cNvPr>
              <p:cNvSpPr>
                <a:spLocks noGrp="1"/>
              </p:cNvSpPr>
              <p:nvPr>
                <p:ph idx="1"/>
              </p:nvPr>
            </p:nvSpPr>
            <p:spPr>
              <a:xfrm>
                <a:off x="1024128" y="2286000"/>
                <a:ext cx="10183450" cy="4023360"/>
              </a:xfrm>
            </p:spPr>
            <p:txBody>
              <a:bodyPr/>
              <a:lstStyle/>
              <a:p>
                <a:pPr marL="457200" indent="-457200">
                  <a:buFont typeface="+mj-lt"/>
                  <a:buAutoNum type="arabicPeriod"/>
                </a:pPr>
                <a:r>
                  <a:rPr lang="en-US" dirty="0"/>
                  <a:t>Two graphs can have the same degree distribution but different structures.</a:t>
                </a:r>
              </a:p>
              <a:p>
                <a:pPr marL="457200" indent="-457200">
                  <a:buFont typeface="+mj-lt"/>
                  <a:buAutoNum type="arabicPeriod"/>
                </a:pPr>
                <a:r>
                  <a:rPr lang="en-US" dirty="0"/>
                  <a:t>The sum of degree of all the vertices is twice the number of edges. 2*𝔼=</a:t>
                </a:r>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𝑣</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𝕍</m:t>
                        </m:r>
                      </m:sub>
                      <m:sup/>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e>
                    </m:nary>
                  </m:oMath>
                </a14:m>
                <a:r>
                  <a:rPr lang="en-US" dirty="0"/>
                  <a:t>. </a:t>
                </a:r>
              </a:p>
              <a:p>
                <a:pPr marL="457200" indent="-457200">
                  <a:buFont typeface="+mj-lt"/>
                  <a:buAutoNum type="arabicPeriod"/>
                </a:pPr>
                <a:r>
                  <a:rPr lang="en-US" dirty="0"/>
                  <a:t>Let the radius of a graph G be r(G) and its diameter d(G). r(G)⩽d(G) ⩽2*r(G)</a:t>
                </a:r>
              </a:p>
              <a:p>
                <a:pPr marL="457200" indent="-457200">
                  <a:buFont typeface="+mj-lt"/>
                  <a:buAutoNum type="arabicPeriod"/>
                </a:pPr>
                <a:r>
                  <a:rPr lang="en-US" dirty="0"/>
                  <a:t>If a graph, that is not acyclic, and has a diameter of d</a:t>
                </a:r>
                <a:r>
                  <a:rPr lang="en-US" sz="2400" dirty="0"/>
                  <a:t>, then its maximum possible girth is 2d+1 (Moore’s inequality g ⩽ 2d+1)</a:t>
                </a:r>
              </a:p>
              <a:p>
                <a:pPr marL="457200" indent="-457200">
                  <a:buFont typeface="+mj-lt"/>
                  <a:buAutoNum type="arabicPeriod"/>
                </a:pPr>
                <a:r>
                  <a:rPr lang="en-US" sz="2400" dirty="0"/>
                  <a:t>If a graph has girth 2d+1, then there is a unique shortest path between each pair of vertices</a:t>
                </a: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p:txBody>
          </p:sp>
        </mc:Choice>
        <mc:Fallback xmlns="">
          <p:sp>
            <p:nvSpPr>
              <p:cNvPr id="6" name="Content Placeholder 5">
                <a:extLst>
                  <a:ext uri="{FF2B5EF4-FFF2-40B4-BE49-F238E27FC236}">
                    <a16:creationId xmlns:a16="http://schemas.microsoft.com/office/drawing/2014/main" id="{FF32DE40-080E-B145-9B6D-2D382BB8936D}"/>
                  </a:ext>
                </a:extLst>
              </p:cNvPr>
              <p:cNvSpPr>
                <a:spLocks noGrp="1" noRot="1" noChangeAspect="1" noMove="1" noResize="1" noEditPoints="1" noAdjustHandles="1" noChangeArrowheads="1" noChangeShapeType="1" noTextEdit="1"/>
              </p:cNvSpPr>
              <p:nvPr>
                <p:ph idx="1"/>
              </p:nvPr>
            </p:nvSpPr>
            <p:spPr>
              <a:xfrm>
                <a:off x="1024128" y="2286000"/>
                <a:ext cx="10183450" cy="4023360"/>
              </a:xfrm>
              <a:blipFill>
                <a:blip r:embed="rId2"/>
                <a:stretch>
                  <a:fillRect l="-1121" t="-2208"/>
                </a:stretch>
              </a:blipFill>
            </p:spPr>
            <p:txBody>
              <a:bodyPr/>
              <a:lstStyle/>
              <a:p>
                <a:r>
                  <a:rPr lang="en-US">
                    <a:noFill/>
                  </a:rPr>
                  <a:t> </a:t>
                </a:r>
              </a:p>
            </p:txBody>
          </p:sp>
        </mc:Fallback>
      </mc:AlternateContent>
    </p:spTree>
    <p:extLst>
      <p:ext uri="{BB962C8B-B14F-4D97-AF65-F5344CB8AC3E}">
        <p14:creationId xmlns:p14="http://schemas.microsoft.com/office/powerpoint/2010/main" val="2412245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37f4b8a2-ad4f-41b5-9a91-284d2cc38f56}" enabled="1" method="Standard" siteId="{70de1992-07c6-480f-a318-a1afcba03983}" contentBits="0" removed="0"/>
</clbl:labelList>
</file>

<file path=docProps/app.xml><?xml version="1.0" encoding="utf-8"?>
<Properties xmlns="http://schemas.openxmlformats.org/officeDocument/2006/extended-properties" xmlns:vt="http://schemas.openxmlformats.org/officeDocument/2006/docPropsVTypes">
  <Template>{C5142F0F-4B41-644E-A60F-6177A3D4E3E5}tf10001061</Template>
  <TotalTime>64708</TotalTime>
  <Words>4054</Words>
  <Application>Microsoft Macintosh PowerPoint</Application>
  <PresentationFormat>Widescreen</PresentationFormat>
  <Paragraphs>714</Paragraphs>
  <Slides>39</Slides>
  <Notes>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39</vt:i4>
      </vt:variant>
    </vt:vector>
  </HeadingPairs>
  <TitlesOfParts>
    <vt:vector size="51" baseType="lpstr">
      <vt:lpstr>新細明體</vt:lpstr>
      <vt:lpstr>Arial</vt:lpstr>
      <vt:lpstr>Calibri</vt:lpstr>
      <vt:lpstr>Cambria Math</vt:lpstr>
      <vt:lpstr>Comic Sans MS</vt:lpstr>
      <vt:lpstr>Comic Sans MS Bold</vt:lpstr>
      <vt:lpstr>Times New Roman</vt:lpstr>
      <vt:lpstr>Tw Cen MT</vt:lpstr>
      <vt:lpstr>Tw Cen MT Condensed</vt:lpstr>
      <vt:lpstr>Verdana</vt:lpstr>
      <vt:lpstr>Wingdings 3</vt:lpstr>
      <vt:lpstr>Integral</vt:lpstr>
      <vt:lpstr>Introduction</vt:lpstr>
      <vt:lpstr>Graphs</vt:lpstr>
      <vt:lpstr>Uses of Graph Theory</vt:lpstr>
      <vt:lpstr>Properties of Graphs</vt:lpstr>
      <vt:lpstr>Degree Distribution</vt:lpstr>
      <vt:lpstr>PowerPoint Presentation</vt:lpstr>
      <vt:lpstr>Properties of Graphs</vt:lpstr>
      <vt:lpstr>Properties of Graphs</vt:lpstr>
      <vt:lpstr>In Class Exercise: Prove the Following</vt:lpstr>
      <vt:lpstr>Directed GRAPHS</vt:lpstr>
      <vt:lpstr>Directed AcycliC Graphs (DAGs)</vt:lpstr>
      <vt:lpstr>GiAnt Components</vt:lpstr>
      <vt:lpstr>Strongly Connected Components</vt:lpstr>
      <vt:lpstr>CLIQUEs /COMPLETE GRAPHS</vt:lpstr>
      <vt:lpstr>Computational Social Choice</vt:lpstr>
      <vt:lpstr>In Class Exercise: Prove the Following</vt:lpstr>
      <vt:lpstr>Regular Graphs</vt:lpstr>
      <vt:lpstr>Moore Graphs Are Regular: Proof</vt:lpstr>
      <vt:lpstr>Network Topology</vt:lpstr>
      <vt:lpstr>Hypercube</vt:lpstr>
      <vt:lpstr>In Class Exercise: Prove the Following</vt:lpstr>
      <vt:lpstr>Graph Representations</vt:lpstr>
      <vt:lpstr>Adjacency list</vt:lpstr>
      <vt:lpstr>GRAPH AS A Matrix</vt:lpstr>
      <vt:lpstr>MATRIX Operations for Graphs</vt:lpstr>
      <vt:lpstr>STORING SPARSE MATRICES</vt:lpstr>
      <vt:lpstr>ANALYZING LARGE GRAPHS</vt:lpstr>
      <vt:lpstr>APPLICATIONS</vt:lpstr>
      <vt:lpstr>NETWORK REPOSITORIES</vt:lpstr>
      <vt:lpstr>ANALYSIS SOFTWARE</vt:lpstr>
      <vt:lpstr>Can You Draw These Figures Without Lifting the PENCIL FROM THE PAPER</vt:lpstr>
      <vt:lpstr>Seven Bridges of Konigsburg</vt:lpstr>
      <vt:lpstr>Seven Bridges of Konigsburg</vt:lpstr>
      <vt:lpstr>FLUERY’S ALGORITHM (1883)</vt:lpstr>
      <vt:lpstr>FLUERY’S ALGORITHM</vt:lpstr>
      <vt:lpstr>Robotic PATHS</vt:lpstr>
      <vt:lpstr>WeekLy TASKS</vt:lpstr>
      <vt:lpstr>TASKS for NEXt WEEK</vt:lpstr>
      <vt:lpstr>FOUR CUBe PUZZLE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Microsoft Office User</dc:creator>
  <cp:lastModifiedBy>Zalavadia, Kishan Kumar</cp:lastModifiedBy>
  <cp:revision>38</cp:revision>
  <dcterms:created xsi:type="dcterms:W3CDTF">2021-12-23T18:30:23Z</dcterms:created>
  <dcterms:modified xsi:type="dcterms:W3CDTF">2025-02-14T20:59:39Z</dcterms:modified>
</cp:coreProperties>
</file>